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34"/>
  </p:notesMasterIdLst>
  <p:sldIdLst>
    <p:sldId id="496" r:id="rId3"/>
    <p:sldId id="504" r:id="rId4"/>
    <p:sldId id="529" r:id="rId5"/>
    <p:sldId id="501" r:id="rId6"/>
    <p:sldId id="505" r:id="rId7"/>
    <p:sldId id="532" r:id="rId8"/>
    <p:sldId id="499" r:id="rId9"/>
    <p:sldId id="500" r:id="rId10"/>
    <p:sldId id="503" r:id="rId11"/>
    <p:sldId id="538" r:id="rId12"/>
    <p:sldId id="527" r:id="rId13"/>
    <p:sldId id="528" r:id="rId14"/>
    <p:sldId id="507" r:id="rId15"/>
    <p:sldId id="534" r:id="rId16"/>
    <p:sldId id="518" r:id="rId17"/>
    <p:sldId id="510" r:id="rId18"/>
    <p:sldId id="511" r:id="rId19"/>
    <p:sldId id="515" r:id="rId20"/>
    <p:sldId id="514" r:id="rId21"/>
    <p:sldId id="519" r:id="rId22"/>
    <p:sldId id="533" r:id="rId23"/>
    <p:sldId id="441" r:id="rId24"/>
    <p:sldId id="445" r:id="rId25"/>
    <p:sldId id="443" r:id="rId26"/>
    <p:sldId id="482" r:id="rId27"/>
    <p:sldId id="536" r:id="rId28"/>
    <p:sldId id="513" r:id="rId29"/>
    <p:sldId id="535" r:id="rId30"/>
    <p:sldId id="522" r:id="rId31"/>
    <p:sldId id="530" r:id="rId32"/>
    <p:sldId id="537" r:id="rId33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8399214-51BF-4E1B-934D-B50565107A5F}">
          <p14:sldIdLst>
            <p14:sldId id="496"/>
            <p14:sldId id="504"/>
            <p14:sldId id="529"/>
            <p14:sldId id="501"/>
            <p14:sldId id="505"/>
            <p14:sldId id="532"/>
            <p14:sldId id="499"/>
            <p14:sldId id="500"/>
            <p14:sldId id="503"/>
            <p14:sldId id="538"/>
            <p14:sldId id="527"/>
            <p14:sldId id="528"/>
            <p14:sldId id="507"/>
            <p14:sldId id="534"/>
            <p14:sldId id="518"/>
            <p14:sldId id="510"/>
            <p14:sldId id="511"/>
            <p14:sldId id="515"/>
            <p14:sldId id="514"/>
            <p14:sldId id="519"/>
            <p14:sldId id="533"/>
            <p14:sldId id="441"/>
            <p14:sldId id="445"/>
            <p14:sldId id="443"/>
            <p14:sldId id="482"/>
            <p14:sldId id="536"/>
            <p14:sldId id="513"/>
            <p14:sldId id="535"/>
            <p14:sldId id="522"/>
            <p14:sldId id="530"/>
            <p14:sldId id="537"/>
          </p14:sldIdLst>
        </p14:section>
        <p14:section name="Untitled Section" id="{DEC22A98-E266-44AF-A450-4A2F29160DE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riku Mekonnen Gutema" initials="TMG" lastIdx="0" clrIdx="0">
    <p:extLst>
      <p:ext uri="{19B8F6BF-5375-455C-9EA6-DF929625EA0E}">
        <p15:presenceInfo xmlns:p15="http://schemas.microsoft.com/office/powerpoint/2012/main" userId="S-1-5-21-1927809936-1189766144-1318725885-4631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D58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12" autoAdjust="0"/>
    <p:restoredTop sz="86477" autoAdjust="0"/>
  </p:normalViewPr>
  <p:slideViewPr>
    <p:cSldViewPr>
      <p:cViewPr varScale="1">
        <p:scale>
          <a:sx n="93" d="100"/>
          <a:sy n="93" d="100"/>
        </p:scale>
        <p:origin x="100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248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46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DC5F6-0B74-4CC7-8B82-F8542BD1CDFC}" type="datetimeFigureOut">
              <a:rPr lang="nb-NO" smtClean="0"/>
              <a:t>11.03.2025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6DB8A-7775-45EE-B6A6-B842FE2661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7265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6DB8A-7775-45EE-B6A6-B842FE266138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9097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6DB8A-7775-45EE-B6A6-B842FE266138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7107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6DB8A-7775-45EE-B6A6-B842FE266138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0380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6DB8A-7775-45EE-B6A6-B842FE266138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8184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6DB8A-7775-45EE-B6A6-B842FE266138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5988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6DB8A-7775-45EE-B6A6-B842FE266138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836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6DB8A-7775-45EE-B6A6-B842FE266138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8559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6DB8A-7775-45EE-B6A6-B842FE266138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8258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6DB8A-7775-45EE-B6A6-B842FE266138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3773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569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224B-121A-4514-B6B8-6D0B15940EA8}" type="datetimeFigureOut">
              <a:rPr lang="nb-NO" smtClean="0"/>
              <a:t>11.03.2025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2626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224B-121A-4514-B6B8-6D0B15940EA8}" type="datetimeFigureOut">
              <a:rPr lang="nb-NO" smtClean="0"/>
              <a:t>11.03.2025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8054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224B-121A-4514-B6B8-6D0B15940EA8}" type="datetimeFigureOut">
              <a:rPr lang="nb-NO" smtClean="0"/>
              <a:t>11.03.2025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9890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224B-121A-4514-B6B8-6D0B15940EA8}" type="datetimeFigureOut">
              <a:rPr lang="nb-NO" smtClean="0"/>
              <a:t>11.03.2025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5840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224B-121A-4514-B6B8-6D0B15940EA8}" type="datetimeFigureOut">
              <a:rPr lang="nb-NO" smtClean="0"/>
              <a:t>11.03.2025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285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224B-121A-4514-B6B8-6D0B15940EA8}" type="datetimeFigureOut">
              <a:rPr lang="nb-NO" smtClean="0"/>
              <a:t>11.03.2025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3271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  <a:prstGeom prst="rect">
            <a:avLst/>
          </a:prstGeo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  <a:prstGeom prst="rect">
            <a:avLst/>
          </a:prstGeo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fld id="{7E8BEBAA-8F49-422E-B916-5408DF3025C2}" type="datetimeFigureOut">
              <a:rPr lang="nb-NO" smtClean="0"/>
              <a:t>11.03.2025</a:t>
            </a:fld>
            <a:endParaRPr lang="nb-NO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endParaRPr lang="nb-NO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fld id="{B601B39D-DE24-4DF3-8169-DEA344F4AF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397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8BEBAA-8F49-422E-B916-5408DF3025C2}" type="datetimeFigureOut">
              <a:rPr lang="nb-NO" smtClean="0"/>
              <a:t>11.03.2025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01B39D-DE24-4DF3-8169-DEA344F4AF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3586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5162A-035A-4EA6-9405-5E62E4E3B082}" type="datetimeFigureOut">
              <a:rPr lang="nb-NO" smtClean="0"/>
              <a:t>11.03.2025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7A47-7668-4F6A-9D2F-EB444201D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2173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224B-121A-4514-B6B8-6D0B15940EA8}" type="datetimeFigureOut">
              <a:rPr lang="nb-NO" smtClean="0"/>
              <a:t>11.03.2025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469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FC3B54-BCC0-4B0A-9080-FE6F9F2306B6}" type="datetimeFigureOut">
              <a:rPr lang="en-US" smtClean="0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AFECA-CED0-49C5-92A5-F25D4A3A58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92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224B-121A-4514-B6B8-6D0B15940EA8}" type="datetimeFigureOut">
              <a:rPr lang="nb-NO" smtClean="0"/>
              <a:t>11.03.2025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4567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224B-121A-4514-B6B8-6D0B15940EA8}" type="datetimeFigureOut">
              <a:rPr lang="nb-NO" smtClean="0"/>
              <a:t>11.03.2025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8031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224B-121A-4514-B6B8-6D0B15940EA8}" type="datetimeFigureOut">
              <a:rPr lang="nb-NO" smtClean="0"/>
              <a:t>11.03.2025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7311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123825" y="6115050"/>
            <a:ext cx="7010400" cy="561975"/>
          </a:xfrm>
          <a:prstGeom prst="roundRect">
            <a:avLst/>
          </a:prstGeom>
          <a:solidFill>
            <a:srgbClr val="A0CE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nb-NO" altLang="nb-NO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2051" name="Picture 8" descr="logo_uio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63" y="6108700"/>
            <a:ext cx="5746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0" descr="cees-uten-tekst-grÃ¸n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30938"/>
            <a:ext cx="12493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8" descr="NCoE.t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6130925"/>
            <a:ext cx="758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56200" y="6146800"/>
            <a:ext cx="1676400" cy="6461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r>
              <a:rPr lang="en-US" altLang="nb-NO" sz="1200" b="1" dirty="0">
                <a:solidFill>
                  <a:srgbClr val="0E331F"/>
                </a:solidFill>
                <a:latin typeface="Calibri" charset="0"/>
              </a:rPr>
              <a:t>www.cees.uio.no</a:t>
            </a:r>
          </a:p>
          <a:p>
            <a:pPr algn="r" eaLnBrk="1" hangingPunct="1">
              <a:defRPr/>
            </a:pPr>
            <a:r>
              <a:rPr lang="en-US" altLang="nb-NO" sz="1200" b="1" dirty="0">
                <a:solidFill>
                  <a:srgbClr val="0E331F"/>
                </a:solidFill>
                <a:latin typeface="Calibri" charset="0"/>
              </a:rPr>
              <a:t>cees-post@ibv.uio.no</a:t>
            </a:r>
          </a:p>
          <a:p>
            <a:pPr algn="r" eaLnBrk="1" hangingPunct="1">
              <a:defRPr/>
            </a:pPr>
            <a:endParaRPr lang="en-US" altLang="nb-NO" sz="1200" b="1" dirty="0">
              <a:solidFill>
                <a:srgbClr val="0E331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92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79" r:id="rId4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7224B-121A-4514-B6B8-6D0B15940EA8}" type="datetimeFigureOut">
              <a:rPr lang="nb-NO" smtClean="0"/>
              <a:t>11.03.2025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655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50" y="1207116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Enhancing Human-Wildlife Coexistence in Ethiopia: Challenges and Opportunities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92280" y="386104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074" y="3717032"/>
            <a:ext cx="3906688" cy="150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18520" y="5253498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Tariku Mekonnen </a:t>
            </a:r>
            <a:r>
              <a:rPr lang="en-US" dirty="0" err="1"/>
              <a:t>Gutema</a:t>
            </a:r>
            <a:endParaRPr lang="en-US" dirty="0"/>
          </a:p>
          <a:p>
            <a:r>
              <a:rPr lang="en-US" dirty="0"/>
              <a:t> (PhD in Wildlife Ecology and Management),      March 3/2025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59449"/>
            <a:ext cx="1728192" cy="1011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666" y="192649"/>
            <a:ext cx="3704028" cy="1031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66" y="152810"/>
            <a:ext cx="2592338" cy="1031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263" y="0"/>
            <a:ext cx="1099387" cy="133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777" y="2288540"/>
            <a:ext cx="2165282" cy="1462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375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1"/>
            <a:ext cx="5904656" cy="626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392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Why do we conserve wildlife?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7866063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646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Ecological value of wildlife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6735954" cy="42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180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35482"/>
            <a:ext cx="344805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09775" y="1445132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3600" dirty="0"/>
              <a:t>Human-wildlife conflict (HWC) is increasing globally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907" y="2508699"/>
            <a:ext cx="3071813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" y="2645461"/>
            <a:ext cx="331311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6" y="4509008"/>
            <a:ext cx="4203700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944" y="3732900"/>
            <a:ext cx="3422650" cy="135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546" y="2872330"/>
            <a:ext cx="2094398" cy="172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807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HWC in SWE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44824"/>
            <a:ext cx="5593007" cy="421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3212975"/>
            <a:ext cx="34563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Crop damage,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livestock  depredation,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 human attacks</a:t>
            </a:r>
          </a:p>
        </p:txBody>
      </p:sp>
    </p:spTree>
    <p:extLst>
      <p:ext uri="{BB962C8B-B14F-4D97-AF65-F5344CB8AC3E}">
        <p14:creationId xmlns:p14="http://schemas.microsoft.com/office/powerpoint/2010/main" val="3322014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4659"/>
            <a:ext cx="8964488" cy="672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199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Lion kills livestock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5929512" cy="213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31196"/>
            <a:ext cx="6192688" cy="334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899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Berazza’s</a:t>
            </a:r>
            <a:r>
              <a:rPr lang="en-US" dirty="0"/>
              <a:t> monkey 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96752"/>
            <a:ext cx="5184576" cy="376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653136"/>
            <a:ext cx="3168352" cy="158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93" y="3717032"/>
            <a:ext cx="4986883" cy="276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513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803" y="44624"/>
            <a:ext cx="9272803" cy="727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364434"/>
            <a:ext cx="5616624" cy="4693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203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2546292"/>
            <a:ext cx="4752527" cy="3334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702711"/>
            <a:ext cx="525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Honey Badger: Significant challenge for Beekeeping </a:t>
            </a:r>
          </a:p>
          <a:p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2627784" y="1995372"/>
            <a:ext cx="4785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2400" dirty="0"/>
              <a:t>consume both honey and bee larvae</a:t>
            </a:r>
          </a:p>
        </p:txBody>
      </p:sp>
    </p:spTree>
    <p:extLst>
      <p:ext uri="{BB962C8B-B14F-4D97-AF65-F5344CB8AC3E}">
        <p14:creationId xmlns:p14="http://schemas.microsoft.com/office/powerpoint/2010/main" val="3350539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332656"/>
            <a:ext cx="4897177" cy="1143000"/>
          </a:xfrm>
        </p:spPr>
        <p:txBody>
          <a:bodyPr/>
          <a:lstStyle/>
          <a:p>
            <a:pPr algn="l"/>
            <a:r>
              <a:rPr lang="en-US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Narrow" pitchFamily="34" charset="0"/>
              </a:rPr>
              <a:t>Introduction 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rgbClr val="00B050"/>
                </a:solidFill>
                <a:latin typeface="Arial Narrow" pitchFamily="34" charset="0"/>
              </a:rPr>
              <a:t>   Wildlife resources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rgbClr val="00B050"/>
                </a:solidFill>
                <a:latin typeface="Arial Narrow" pitchFamily="34" charset="0"/>
              </a:rPr>
              <a:t>  Why Do  We Conserve Wildlife?</a:t>
            </a:r>
          </a:p>
          <a:p>
            <a:r>
              <a:rPr lang="en-US" dirty="0">
                <a:solidFill>
                  <a:srgbClr val="00B050"/>
                </a:solidFill>
                <a:latin typeface="Arial Narrow" pitchFamily="34" charset="0"/>
              </a:rPr>
              <a:t>Challenges and Causes of conflict</a:t>
            </a:r>
          </a:p>
          <a:p>
            <a:r>
              <a:rPr lang="en-US" dirty="0">
                <a:solidFill>
                  <a:srgbClr val="00B050"/>
                </a:solidFill>
                <a:latin typeface="Arial Narrow" pitchFamily="34" charset="0"/>
              </a:rPr>
              <a:t>Mitigation measures (Opportunities)</a:t>
            </a:r>
          </a:p>
          <a:p>
            <a:r>
              <a:rPr lang="en-US" dirty="0">
                <a:solidFill>
                  <a:srgbClr val="00B050"/>
                </a:solidFill>
                <a:latin typeface="Arial Narrow" pitchFamily="34" charset="0"/>
              </a:rPr>
              <a:t>Summary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704"/>
            <a:ext cx="1858963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0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2D050"/>
                </a:solidFill>
                <a:latin typeface="Open Sans"/>
              </a:rPr>
              <a:t>Wildlife  migration toward cities are increasing?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8424936" cy="498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132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Road kill (study from </a:t>
            </a:r>
            <a:r>
              <a:rPr lang="en-US" dirty="0" err="1"/>
              <a:t>Jimma</a:t>
            </a:r>
            <a:r>
              <a:rPr lang="en-US" dirty="0"/>
              <a:t>)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12976"/>
            <a:ext cx="5082903" cy="310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175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07" y="1698914"/>
            <a:ext cx="7224386" cy="4328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80901"/>
            <a:ext cx="2798763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9087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 Black" pitchFamily="34" charset="0"/>
              </a:rPr>
              <a:t>Causes</a:t>
            </a:r>
          </a:p>
        </p:txBody>
      </p:sp>
    </p:spTree>
    <p:extLst>
      <p:ext uri="{BB962C8B-B14F-4D97-AF65-F5344CB8AC3E}">
        <p14:creationId xmlns:p14="http://schemas.microsoft.com/office/powerpoint/2010/main" val="3002199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defTabSz="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000" b="1" dirty="0">
                <a:solidFill>
                  <a:prstClr val="black"/>
                </a:solidFill>
                <a:ea typeface="Calibri"/>
                <a:cs typeface="Times New Roman"/>
              </a:rPr>
              <a:t> Feeding wildlife</a:t>
            </a:r>
            <a:endParaRPr lang="en-US" sz="3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151738"/>
            <a:ext cx="4313832" cy="386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35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14350" lvl="0" indent="-514350" defTabSz="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000" b="1" dirty="0">
                <a:solidFill>
                  <a:prstClr val="black"/>
                </a:solidFill>
                <a:ea typeface="Calibri"/>
                <a:cs typeface="Times New Roman"/>
              </a:rPr>
              <a:t>Top predators population decrease</a:t>
            </a:r>
            <a:br>
              <a:rPr lang="en-US" sz="4000" b="1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en-US" sz="4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86868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09120"/>
            <a:ext cx="4714195" cy="170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17337"/>
            <a:ext cx="2736305" cy="206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563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692696"/>
            <a:ext cx="6480720" cy="796950"/>
          </a:xfrm>
        </p:spPr>
        <p:txBody>
          <a:bodyPr>
            <a:normAutofit fontScale="90000"/>
          </a:bodyPr>
          <a:lstStyle/>
          <a:p>
            <a:r>
              <a:rPr lang="en-US" dirty="0"/>
              <a:t>     Opportunities (Mitigation measures)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88840"/>
            <a:ext cx="8229600" cy="452596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1. </a:t>
            </a:r>
            <a:r>
              <a:rPr lang="en-US" sz="5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Sustainable Land Use Planning</a:t>
            </a:r>
          </a:p>
          <a:p>
            <a:r>
              <a:rPr lang="en-US" sz="5800" dirty="0">
                <a:latin typeface="Times New Roman" pitchFamily="18" charset="0"/>
                <a:cs typeface="Times New Roman" pitchFamily="18" charset="0"/>
              </a:rPr>
              <a:t>wildlife corridors, develop buffer zones around protected areas 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2.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88640"/>
            <a:ext cx="1656184" cy="162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40" y="3212976"/>
            <a:ext cx="5326644" cy="3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424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2. Encourage land-sharing approaches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4320480" cy="428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62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3</a:t>
            </a:r>
            <a:r>
              <a:rPr lang="en-US" dirty="0"/>
              <a:t>. Community Engagement &amp; Livelihood Diversification, agroforestry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 startAt="4"/>
            </a:pPr>
            <a:r>
              <a:rPr lang="en-US" dirty="0"/>
              <a:t>Strengthening Policy and Governance: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5</a:t>
            </a:r>
            <a:r>
              <a:rPr lang="en-US" dirty="0">
                <a:solidFill>
                  <a:srgbClr val="00B0F0"/>
                </a:solidFill>
              </a:rPr>
              <a:t>. Habitat restoration</a:t>
            </a:r>
          </a:p>
          <a:p>
            <a:pPr marL="0" indent="0">
              <a:buNone/>
            </a:pPr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6. </a:t>
            </a:r>
            <a:r>
              <a:rPr lang="en-US" u="sng" dirty="0">
                <a:solidFill>
                  <a:srgbClr val="00B0F0"/>
                </a:solidFill>
              </a:rPr>
              <a:t>Wildlife population management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32392"/>
            <a:ext cx="6120680" cy="841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662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en-US" dirty="0">
                <a:solidFill>
                  <a:srgbClr val="00B050"/>
                </a:solidFill>
              </a:rPr>
              <a:t>7. Remove things that attract   wildlife to human settlement</a:t>
            </a:r>
          </a:p>
          <a:p>
            <a:pPr marL="0" lvl="0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pPr marL="0" lvl="0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pPr marL="0" lvl="0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pPr marL="0" lvl="0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pPr marL="0" lvl="0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pPr marL="0" lvl="0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pPr marL="0" lvl="0" indent="0">
              <a:buNone/>
            </a:pPr>
            <a:r>
              <a:rPr lang="en-US" dirty="0">
                <a:solidFill>
                  <a:srgbClr val="00B050"/>
                </a:solidFill>
              </a:rPr>
              <a:t>8. Education &amp; Awareness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9.   Integrating Traditional Knowledge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12776"/>
            <a:ext cx="3183582" cy="309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102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8229600" cy="1143000"/>
          </a:xfrm>
        </p:spPr>
        <p:txBody>
          <a:bodyPr/>
          <a:lstStyle/>
          <a:p>
            <a:r>
              <a:rPr lang="en-US" dirty="0">
                <a:latin typeface="Algerian" pitchFamily="82" charset="0"/>
              </a:rPr>
              <a:t>Summary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0" y="2204864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Enhancing human-wildlife coexistence does not mean tolerance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It is minimizing negative interactions and boosting beneficial relations for mutual benefit,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That we can construct a future in which both human and wildlife coexist </a:t>
            </a: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152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062961" cy="1512168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Question: </a:t>
            </a:r>
            <a:r>
              <a:rPr lang="en-US" sz="3200" b="1" dirty="0">
                <a:solidFill>
                  <a:srgbClr val="00B050"/>
                </a:solidFill>
              </a:rPr>
              <a:t>For human-wildlife conflict management, which approach do you believe is most effective?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351830"/>
            <a:ext cx="9217024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a) eradicating wildlife, </a:t>
            </a:r>
          </a:p>
          <a:p>
            <a:pPr marL="0" indent="0">
              <a:buNone/>
            </a:pPr>
            <a:r>
              <a:rPr lang="en-US" dirty="0"/>
              <a:t>b) carefully developing coexistence measures,</a:t>
            </a:r>
          </a:p>
          <a:p>
            <a:pPr marL="0" indent="0">
              <a:buNone/>
            </a:pPr>
            <a:r>
              <a:rPr lang="en-US" dirty="0"/>
              <a:t>c) selectively eliminating specific problematic wildlife </a:t>
            </a:r>
          </a:p>
          <a:p>
            <a:pPr marL="0" indent="0">
              <a:buNone/>
            </a:pPr>
            <a:r>
              <a:rPr lang="en-US" dirty="0"/>
              <a:t>d) not sure.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141168"/>
            <a:ext cx="21621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636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5536" y="1776902"/>
            <a:ext cx="87484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Do you want to revise your earlier answer to the question provided in the beginning?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3652441"/>
            <a:ext cx="3744416" cy="249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652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229600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613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880487"/>
            <a:ext cx="8229600" cy="4525963"/>
          </a:xfrm>
        </p:spPr>
        <p:txBody>
          <a:bodyPr/>
          <a:lstStyle/>
          <a:p>
            <a:r>
              <a:rPr lang="en-US" dirty="0"/>
              <a:t>Ethiopia: major biodiversity hotspot globally</a:t>
            </a:r>
          </a:p>
          <a:p>
            <a:r>
              <a:rPr lang="en-US" dirty="0"/>
              <a:t> </a:t>
            </a:r>
            <a:r>
              <a:rPr lang="en-US" sz="2400" dirty="0"/>
              <a:t>is among the top three countries in Africa with highest Endemic species 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Madagascar and  South Africa 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40" y="3140968"/>
            <a:ext cx="2254983" cy="194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107" y="3143469"/>
            <a:ext cx="2263874" cy="2003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544" y="3143469"/>
            <a:ext cx="2232248" cy="195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544" y="3143469"/>
            <a:ext cx="1703979" cy="208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15067"/>
            <a:ext cx="2664296" cy="194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915067"/>
            <a:ext cx="2397492" cy="1946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324" y="4922373"/>
            <a:ext cx="2795243" cy="202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456247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313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Wildlife resources South western Ethiopia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Big mammals (Elephant, buffalo, hippo)</a:t>
            </a:r>
          </a:p>
          <a:p>
            <a:r>
              <a:rPr lang="en-US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266637"/>
            <a:ext cx="4146169" cy="216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31446"/>
            <a:ext cx="3679264" cy="229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426878"/>
            <a:ext cx="2736304" cy="192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190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Buffalo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4" y="1556792"/>
            <a:ext cx="804105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877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Wattled</a:t>
            </a:r>
            <a:r>
              <a:rPr lang="en-US" dirty="0"/>
              <a:t> and Black crowned cranes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96752"/>
            <a:ext cx="5544617" cy="451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95" y="1196752"/>
            <a:ext cx="2801236" cy="451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119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424936" cy="631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595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largest migration between </a:t>
            </a:r>
            <a:r>
              <a:rPr lang="en-US" dirty="0" err="1"/>
              <a:t>Gambella</a:t>
            </a:r>
            <a:r>
              <a:rPr lang="en-US" dirty="0"/>
              <a:t> and South Sudan (</a:t>
            </a:r>
            <a:r>
              <a:rPr lang="en-US" dirty="0" err="1"/>
              <a:t>Boma</a:t>
            </a:r>
            <a:r>
              <a:rPr lang="en-US" dirty="0"/>
              <a:t>)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5550594" cy="5272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54283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2">
      <a:dk1>
        <a:srgbClr val="0E331F"/>
      </a:dk1>
      <a:lt1>
        <a:srgbClr val="FFFFFF"/>
      </a:lt1>
      <a:dk2>
        <a:srgbClr val="0E331F"/>
      </a:dk2>
      <a:lt2>
        <a:srgbClr val="F3EEC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E331F"/>
      </a:hlink>
      <a:folHlink>
        <a:srgbClr val="A0CE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33875</TotalTime>
  <Words>348</Words>
  <Application>Microsoft Office PowerPoint</Application>
  <PresentationFormat>On-screen Show (4:3)</PresentationFormat>
  <Paragraphs>92</Paragraphs>
  <Slides>31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Algerian</vt:lpstr>
      <vt:lpstr>Arial</vt:lpstr>
      <vt:lpstr>Arial Black</vt:lpstr>
      <vt:lpstr>Arial Narrow</vt:lpstr>
      <vt:lpstr>Calibri</vt:lpstr>
      <vt:lpstr>Open Sans</vt:lpstr>
      <vt:lpstr>Times New Roman</vt:lpstr>
      <vt:lpstr>Wingdings</vt:lpstr>
      <vt:lpstr>1_Office Theme</vt:lpstr>
      <vt:lpstr>Office Theme</vt:lpstr>
      <vt:lpstr>Enhancing Human-Wildlife Coexistence in Ethiopia: Challenges and Opportunities</vt:lpstr>
      <vt:lpstr>Contents</vt:lpstr>
      <vt:lpstr>Question: For human-wildlife conflict management, which approach do you believe is most effective? </vt:lpstr>
      <vt:lpstr>PowerPoint Presentation</vt:lpstr>
      <vt:lpstr>Wildlife resources South western Ethiopia</vt:lpstr>
      <vt:lpstr>Buffalo</vt:lpstr>
      <vt:lpstr>Wattled and Black crowned cranes</vt:lpstr>
      <vt:lpstr>PowerPoint Presentation</vt:lpstr>
      <vt:lpstr>The largest migration between Gambella and South Sudan (Boma)</vt:lpstr>
      <vt:lpstr>PowerPoint Presentation</vt:lpstr>
      <vt:lpstr>Why do we conserve wildlife?</vt:lpstr>
      <vt:lpstr>Ecological value of wildlife</vt:lpstr>
      <vt:lpstr>PowerPoint Presentation</vt:lpstr>
      <vt:lpstr>HWC in SWE</vt:lpstr>
      <vt:lpstr>PowerPoint Presentation</vt:lpstr>
      <vt:lpstr>Lion kills livestock</vt:lpstr>
      <vt:lpstr>De Berazza’s monkey </vt:lpstr>
      <vt:lpstr>PowerPoint Presentation</vt:lpstr>
      <vt:lpstr>PowerPoint Presentation</vt:lpstr>
      <vt:lpstr>Wildlife  migration toward cities are increasing?</vt:lpstr>
      <vt:lpstr>Road kill (study from Jimma)</vt:lpstr>
      <vt:lpstr>PowerPoint Presentation</vt:lpstr>
      <vt:lpstr>PowerPoint Presentation</vt:lpstr>
      <vt:lpstr>Top predators population decrease </vt:lpstr>
      <vt:lpstr>     Opportunities (Mitigation measures)</vt:lpstr>
      <vt:lpstr>2. Encourage land-sharing approaches</vt:lpstr>
      <vt:lpstr>PowerPoint Presentation</vt:lpstr>
      <vt:lpstr>PowerPoint Presentation</vt:lpstr>
      <vt:lpstr>Summary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Berihun</dc:creator>
  <cp:lastModifiedBy>Communications</cp:lastModifiedBy>
  <cp:revision>1537</cp:revision>
  <dcterms:created xsi:type="dcterms:W3CDTF">2018-11-13T19:24:12Z</dcterms:created>
  <dcterms:modified xsi:type="dcterms:W3CDTF">2025-03-11T16:34:48Z</dcterms:modified>
</cp:coreProperties>
</file>