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67" r:id="rId2"/>
    <p:sldMasterId id="2147483680" r:id="rId3"/>
  </p:sldMasterIdLst>
  <p:notesMasterIdLst>
    <p:notesMasterId r:id="rId33"/>
  </p:notesMasterIdLst>
  <p:handoutMasterIdLst>
    <p:handoutMasterId r:id="rId34"/>
  </p:handoutMasterIdLst>
  <p:sldIdLst>
    <p:sldId id="506" r:id="rId4"/>
    <p:sldId id="286" r:id="rId5"/>
    <p:sldId id="496" r:id="rId6"/>
    <p:sldId id="471" r:id="rId7"/>
    <p:sldId id="362" r:id="rId8"/>
    <p:sldId id="504" r:id="rId9"/>
    <p:sldId id="505" r:id="rId10"/>
    <p:sldId id="475" r:id="rId11"/>
    <p:sldId id="477" r:id="rId12"/>
    <p:sldId id="478" r:id="rId13"/>
    <p:sldId id="479" r:id="rId14"/>
    <p:sldId id="480" r:id="rId15"/>
    <p:sldId id="481" r:id="rId16"/>
    <p:sldId id="501" r:id="rId17"/>
    <p:sldId id="502" r:id="rId18"/>
    <p:sldId id="503" r:id="rId19"/>
    <p:sldId id="482" r:id="rId20"/>
    <p:sldId id="366" r:id="rId21"/>
    <p:sldId id="470" r:id="rId22"/>
    <p:sldId id="484" r:id="rId23"/>
    <p:sldId id="483" r:id="rId24"/>
    <p:sldId id="493" r:id="rId25"/>
    <p:sldId id="490" r:id="rId26"/>
    <p:sldId id="491" r:id="rId27"/>
    <p:sldId id="492" r:id="rId28"/>
    <p:sldId id="494" r:id="rId29"/>
    <p:sldId id="432" r:id="rId30"/>
    <p:sldId id="450" r:id="rId31"/>
    <p:sldId id="448" r:id="rId32"/>
  </p:sldIdLst>
  <p:sldSz cx="9144000" cy="6858000" type="screen4x3"/>
  <p:notesSz cx="6794500" cy="99314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8399214-51BF-4E1B-934D-B50565107A5F}">
          <p14:sldIdLst>
            <p14:sldId id="506"/>
            <p14:sldId id="286"/>
            <p14:sldId id="496"/>
            <p14:sldId id="471"/>
            <p14:sldId id="362"/>
            <p14:sldId id="504"/>
            <p14:sldId id="505"/>
            <p14:sldId id="475"/>
            <p14:sldId id="477"/>
            <p14:sldId id="478"/>
            <p14:sldId id="479"/>
            <p14:sldId id="480"/>
            <p14:sldId id="481"/>
            <p14:sldId id="501"/>
            <p14:sldId id="502"/>
            <p14:sldId id="503"/>
            <p14:sldId id="482"/>
            <p14:sldId id="366"/>
            <p14:sldId id="470"/>
            <p14:sldId id="484"/>
            <p14:sldId id="483"/>
            <p14:sldId id="493"/>
            <p14:sldId id="490"/>
            <p14:sldId id="491"/>
            <p14:sldId id="492"/>
            <p14:sldId id="494"/>
          </p14:sldIdLst>
        </p14:section>
        <p14:section name="Untitled Section" id="{DEC22A98-E266-44AF-A450-4A2F29160DE3}">
          <p14:sldIdLst>
            <p14:sldId id="432"/>
            <p14:sldId id="450"/>
            <p14:sldId id="44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riku Mekonnen Gutema" initials="TMG" lastIdx="4" clrIdx="0">
    <p:extLst>
      <p:ext uri="{19B8F6BF-5375-455C-9EA6-DF929625EA0E}">
        <p15:presenceInfo xmlns:p15="http://schemas.microsoft.com/office/powerpoint/2012/main" userId="S-1-5-21-1927809936-1189766144-1318725885-46311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583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5" autoAdjust="0"/>
    <p:restoredTop sz="86441" autoAdjust="0"/>
  </p:normalViewPr>
  <p:slideViewPr>
    <p:cSldViewPr>
      <p:cViewPr>
        <p:scale>
          <a:sx n="93" d="100"/>
          <a:sy n="93" d="100"/>
        </p:scale>
        <p:origin x="878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248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9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4-24T14:50:22.646" idx="4">
    <p:pos x="4320" y="108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4-18T05:05:16.777" idx="2">
    <p:pos x="5472" y="173"/>
    <p:text/>
    <p:extLst>
      <p:ext uri="{C676402C-5697-4E1C-873F-D02D1690AC5C}">
        <p15:threadingInfo xmlns:p15="http://schemas.microsoft.com/office/powerpoint/2012/main" timeZoneBias="-180"/>
      </p:ext>
    </p:extLst>
  </p:cm>
  <p:cm authorId="1" dt="2024-04-18T05:05:21.971" idx="3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42220-BB2C-4D8C-A8F4-6BE9A528AA7B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6B4B90-30D1-486E-A877-8E731910D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9993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4DC5F6-0B74-4CC7-8B82-F8542BD1CDFC}" type="datetimeFigureOut">
              <a:rPr lang="nb-NO" smtClean="0"/>
              <a:t>24.04.2024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96DB8A-7775-45EE-B6A6-B842FE26613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7265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569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5F913-2B67-462F-98D8-3B1015933BFA}" type="datetime1">
              <a:rPr lang="nb-NO" smtClean="0"/>
              <a:t>24.04.2024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7020D-3055-4DCE-A5CA-A59DEEBF44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92626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B19F-CB25-46BC-858D-E53470702155}" type="datetime1">
              <a:rPr lang="nb-NO" smtClean="0"/>
              <a:t>24.04.2024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7020D-3055-4DCE-A5CA-A59DEEBF44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80547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A497A-7107-4F53-89C0-663B5390271E}" type="datetime1">
              <a:rPr lang="nb-NO" smtClean="0"/>
              <a:t>24.04.2024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7020D-3055-4DCE-A5CA-A59DEEBF44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98902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0498B-9CCD-4A94-9B90-33BCCD95BC3C}" type="datetime1">
              <a:rPr lang="nb-NO" smtClean="0"/>
              <a:t>24.04.2024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7020D-3055-4DCE-A5CA-A59DEEBF44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75840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D471F-0CD2-4A61-B97F-E5967AB4C07A}" type="datetime1">
              <a:rPr lang="nb-NO" smtClean="0"/>
              <a:t>24.04.2024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7020D-3055-4DCE-A5CA-A59DEEBF44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0285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E6BE0-DF60-42FB-B37D-12AD7D307A57}" type="datetime1">
              <a:rPr lang="nb-NO" smtClean="0"/>
              <a:t>24.04.2024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7020D-3055-4DCE-A5CA-A59DEEBF44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93271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E84C3-4ADB-4D25-8383-0E3A03FEF644}" type="datetime1">
              <a:rPr lang="nb-NO" smtClean="0"/>
              <a:t>24.04.2024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7020D-3055-4DCE-A5CA-A59DEEBF44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25971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F4AC42-720D-4A6C-838D-B6ED7BE46A96}" type="datetime1">
              <a:rPr lang="nb-NO" smtClean="0"/>
              <a:t>24.04.2024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6AFECA-CED0-49C5-92A5-F25D4A3A58B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4946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66445-292E-47F7-AB0A-C0BC65FFE065}" type="datetime1">
              <a:rPr lang="nb-NO" smtClean="0"/>
              <a:t>24.04.2024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7020D-3055-4DCE-A5CA-A59DEEBF44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81128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18D44-56DF-42D3-BBCB-F8FE3BFDE176}" type="datetime1">
              <a:rPr lang="nb-NO" smtClean="0"/>
              <a:t>24.04.2024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7020D-3055-4DCE-A5CA-A59DEEBF44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53288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  <a:prstGeom prst="rect">
            <a:avLst/>
          </a:prstGeo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  <a:prstGeom prst="rect">
            <a:avLst/>
          </a:prstGeo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fld id="{4B3E250B-FDB6-494D-B9D4-4F482BCCB652}" type="datetime1">
              <a:rPr lang="nb-NO" smtClean="0"/>
              <a:t>24.04.2024</a:t>
            </a:fld>
            <a:endParaRPr lang="nb-NO"/>
          </a:p>
        </p:txBody>
      </p:sp>
      <p:sp>
        <p:nvSpPr>
          <p:cNvPr id="7" name="Footer Placeholder 19"/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endParaRPr lang="nb-NO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fld id="{B601B39D-DE24-4DF3-8169-DEA344F4AF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397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4B393-480D-41A4-ACF9-B38CAFEFB55B}" type="datetime1">
              <a:rPr lang="nb-NO" smtClean="0"/>
              <a:t>24.04.2024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7020D-3055-4DCE-A5CA-A59DEEBF44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23015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5F913-2B67-462F-98D8-3B1015933BFA}" type="datetime1">
              <a:rPr lang="nb-NO" smtClean="0"/>
              <a:t>24.04.2024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7020D-3055-4DCE-A5CA-A59DEEBF44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179404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B19F-CB25-46BC-858D-E53470702155}" type="datetime1">
              <a:rPr lang="nb-NO" smtClean="0"/>
              <a:t>24.04.2024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7020D-3055-4DCE-A5CA-A59DEEBF44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34243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A497A-7107-4F53-89C0-663B5390271E}" type="datetime1">
              <a:rPr lang="nb-NO" smtClean="0"/>
              <a:t>24.04.2024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7020D-3055-4DCE-A5CA-A59DEEBF44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60065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0498B-9CCD-4A94-9B90-33BCCD95BC3C}" type="datetime1">
              <a:rPr lang="nb-NO" smtClean="0"/>
              <a:t>24.04.2024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7020D-3055-4DCE-A5CA-A59DEEBF44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863091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D471F-0CD2-4A61-B97F-E5967AB4C07A}" type="datetime1">
              <a:rPr lang="nb-NO" smtClean="0"/>
              <a:t>24.04.2024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7020D-3055-4DCE-A5CA-A59DEEBF44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563484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E6BE0-DF60-42FB-B37D-12AD7D307A57}" type="datetime1">
              <a:rPr lang="nb-NO" smtClean="0"/>
              <a:t>24.04.2024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7020D-3055-4DCE-A5CA-A59DEEBF44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9466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808ADE-B301-438D-A2C7-7D9DACE9DCB9}" type="datetime1">
              <a:rPr lang="nb-NO" smtClean="0"/>
              <a:t>24.04.2024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01B39D-DE24-4DF3-8169-DEA344F4AF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3586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48A85-66CE-40FB-8910-F926E1C64DA4}" type="datetime1">
              <a:rPr lang="nb-NO" smtClean="0"/>
              <a:t>24.04.2024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7A47-7668-4F6A-9D2F-EB444201DB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15810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E84C3-4ADB-4D25-8383-0E3A03FEF644}" type="datetime1">
              <a:rPr lang="nb-NO" smtClean="0"/>
              <a:t>24.04.2024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7020D-3055-4DCE-A5CA-A59DEEBF44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4469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F4AC42-720D-4A6C-838D-B6ED7BE46A96}" type="datetime1">
              <a:rPr lang="nb-NO" smtClean="0"/>
              <a:t>24.04.2024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6AFECA-CED0-49C5-92A5-F25D4A3A58B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92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66445-292E-47F7-AB0A-C0BC65FFE065}" type="datetime1">
              <a:rPr lang="nb-NO" smtClean="0"/>
              <a:t>24.04.2024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7020D-3055-4DCE-A5CA-A59DEEBF44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24567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18D44-56DF-42D3-BBCB-F8FE3BFDE176}" type="datetime1">
              <a:rPr lang="nb-NO" smtClean="0"/>
              <a:t>24.04.2024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7020D-3055-4DCE-A5CA-A59DEEBF44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8031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4B393-480D-41A4-ACF9-B38CAFEFB55B}" type="datetime1">
              <a:rPr lang="nb-NO" smtClean="0"/>
              <a:t>24.04.2024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7020D-3055-4DCE-A5CA-A59DEEBF44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7311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-123825" y="6115050"/>
            <a:ext cx="7010400" cy="561975"/>
          </a:xfrm>
          <a:prstGeom prst="roundRect">
            <a:avLst/>
          </a:prstGeom>
          <a:solidFill>
            <a:srgbClr val="A0CE6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nb-NO" altLang="nb-NO">
              <a:solidFill>
                <a:srgbClr val="FF0000"/>
              </a:solidFill>
              <a:latin typeface="Calibri" charset="0"/>
            </a:endParaRPr>
          </a:p>
        </p:txBody>
      </p:sp>
      <p:pic>
        <p:nvPicPr>
          <p:cNvPr id="2051" name="Picture 8" descr="logo_uio.t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63" y="6108700"/>
            <a:ext cx="5746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10" descr="cees-uten-tekst-grÃ¸nn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30938"/>
            <a:ext cx="1249363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8" descr="NCoE.ti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6130925"/>
            <a:ext cx="758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156200" y="6146800"/>
            <a:ext cx="1676400" cy="64611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>
              <a:defRPr/>
            </a:pPr>
            <a:r>
              <a:rPr lang="en-US" altLang="nb-NO" sz="1200" b="1" dirty="0">
                <a:solidFill>
                  <a:srgbClr val="0E331F"/>
                </a:solidFill>
                <a:latin typeface="Calibri" charset="0"/>
              </a:rPr>
              <a:t>www.cees.uio.no</a:t>
            </a:r>
          </a:p>
          <a:p>
            <a:pPr algn="r" eaLnBrk="1" hangingPunct="1">
              <a:defRPr/>
            </a:pPr>
            <a:r>
              <a:rPr lang="en-US" altLang="nb-NO" sz="1200" b="1" dirty="0">
                <a:solidFill>
                  <a:srgbClr val="0E331F"/>
                </a:solidFill>
                <a:latin typeface="Calibri" charset="0"/>
              </a:rPr>
              <a:t>cees-post@ibv.uio.no</a:t>
            </a:r>
          </a:p>
          <a:p>
            <a:pPr algn="r" eaLnBrk="1" hangingPunct="1">
              <a:defRPr/>
            </a:pPr>
            <a:endParaRPr lang="en-US" altLang="nb-NO" sz="1200" b="1" dirty="0">
              <a:solidFill>
                <a:srgbClr val="0E331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923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79" r:id="rId4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905B7-2A8C-4A93-AA46-AFEF17668CFC}" type="datetime1">
              <a:rPr lang="nb-NO" smtClean="0"/>
              <a:t>24.04.2024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7020D-3055-4DCE-A5CA-A59DEEBF44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6553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2F59B-23FF-4876-A84E-AA69976C55EA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FE0B9-88EB-444E-9F36-0C0932299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37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comments" Target="../comments/commen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comments" Target="../comments/comment2.xml"/><Relationship Id="rId5" Type="http://schemas.openxmlformats.org/officeDocument/2006/relationships/image" Target="../media/image17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 err="1" smtClean="0"/>
              <a:t>Ecology</a:t>
            </a:r>
            <a:r>
              <a:rPr lang="nb-NO" sz="3200" dirty="0" smtClean="0"/>
              <a:t> </a:t>
            </a:r>
            <a:r>
              <a:rPr lang="nb-NO" sz="3200" dirty="0" err="1" smtClean="0"/>
              <a:t>of</a:t>
            </a:r>
            <a:r>
              <a:rPr lang="nb-NO" sz="3200" dirty="0" smtClean="0"/>
              <a:t> </a:t>
            </a:r>
            <a:r>
              <a:rPr lang="nb-NO" sz="3200" dirty="0" err="1" smtClean="0"/>
              <a:t>African</a:t>
            </a:r>
            <a:r>
              <a:rPr lang="nb-NO" sz="3200" dirty="0" smtClean="0"/>
              <a:t> and </a:t>
            </a:r>
            <a:r>
              <a:rPr lang="nb-NO" sz="3200" dirty="0" err="1" smtClean="0"/>
              <a:t>Ethiopian</a:t>
            </a:r>
            <a:r>
              <a:rPr lang="nb-NO" sz="3200" dirty="0" smtClean="0"/>
              <a:t> </a:t>
            </a:r>
            <a:r>
              <a:rPr lang="nb-NO" sz="3200" dirty="0" err="1" smtClean="0"/>
              <a:t>wolves</a:t>
            </a:r>
            <a:r>
              <a:rPr lang="nb-NO" sz="3200" dirty="0" smtClean="0"/>
              <a:t/>
            </a:r>
            <a:br>
              <a:rPr lang="nb-NO" sz="3200" dirty="0" smtClean="0"/>
            </a:br>
            <a:r>
              <a:rPr lang="nb-NO" sz="2400" dirty="0" err="1" smtClean="0">
                <a:solidFill>
                  <a:srgbClr val="FF0000"/>
                </a:solidFill>
              </a:rPr>
              <a:t>presentation</a:t>
            </a:r>
            <a:r>
              <a:rPr lang="nb-NO" sz="2400" dirty="0" smtClean="0">
                <a:solidFill>
                  <a:srgbClr val="FF0000"/>
                </a:solidFill>
              </a:rPr>
              <a:t> </a:t>
            </a:r>
            <a:r>
              <a:rPr lang="nb-NO" sz="2400" dirty="0" err="1" smtClean="0">
                <a:solidFill>
                  <a:srgbClr val="FF0000"/>
                </a:solidFill>
              </a:rPr>
              <a:t>on</a:t>
            </a:r>
            <a:r>
              <a:rPr lang="nb-NO" sz="2400" dirty="0" smtClean="0">
                <a:solidFill>
                  <a:srgbClr val="FF0000"/>
                </a:solidFill>
              </a:rPr>
              <a:t> </a:t>
            </a:r>
            <a:r>
              <a:rPr lang="nb-NO" sz="2400" dirty="0" err="1" smtClean="0">
                <a:solidFill>
                  <a:srgbClr val="FF0000"/>
                </a:solidFill>
              </a:rPr>
              <a:t>world</a:t>
            </a:r>
            <a:r>
              <a:rPr lang="nb-NO" sz="2400" dirty="0" smtClean="0">
                <a:solidFill>
                  <a:srgbClr val="FF0000"/>
                </a:solidFill>
              </a:rPr>
              <a:t> </a:t>
            </a:r>
            <a:r>
              <a:rPr lang="nb-NO" sz="2400" dirty="0" err="1" smtClean="0">
                <a:solidFill>
                  <a:srgbClr val="FF0000"/>
                </a:solidFill>
              </a:rPr>
              <a:t>Jackal</a:t>
            </a:r>
            <a:r>
              <a:rPr lang="nb-NO" sz="2400" dirty="0" smtClean="0">
                <a:solidFill>
                  <a:srgbClr val="FF0000"/>
                </a:solidFill>
              </a:rPr>
              <a:t> </a:t>
            </a:r>
            <a:r>
              <a:rPr lang="nb-NO" sz="2400" dirty="0" err="1" smtClean="0">
                <a:solidFill>
                  <a:srgbClr val="FF0000"/>
                </a:solidFill>
              </a:rPr>
              <a:t>day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6AFECA-CED0-49C5-92A5-F25D4A3A58B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1" y="2539382"/>
            <a:ext cx="3505200" cy="3237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1" y="6071752"/>
            <a:ext cx="1676400" cy="6927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1" y="6015918"/>
            <a:ext cx="609600" cy="7486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6108058"/>
            <a:ext cx="2819400" cy="65649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09800" y="1748784"/>
            <a:ext cx="4500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https://www.goldschakal.at/world-jackal-day/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1600" y="5089170"/>
            <a:ext cx="3872893" cy="58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96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>
                <a:solidFill>
                  <a:srgbClr val="00B0F0"/>
                </a:solidFill>
              </a:rPr>
              <a:t>AW Habitat </a:t>
            </a:r>
            <a:r>
              <a:rPr lang="nb-NO" dirty="0" err="1" smtClean="0">
                <a:solidFill>
                  <a:srgbClr val="00B0F0"/>
                </a:solidFill>
              </a:rPr>
              <a:t>use</a:t>
            </a:r>
            <a:r>
              <a:rPr lang="nb-NO" dirty="0" smtClean="0">
                <a:solidFill>
                  <a:srgbClr val="00B0F0"/>
                </a:solidFill>
              </a:rPr>
              <a:t> and Activity </a:t>
            </a:r>
            <a:r>
              <a:rPr lang="nb-NO" dirty="0" err="1" smtClean="0">
                <a:solidFill>
                  <a:srgbClr val="00B0F0"/>
                </a:solidFill>
              </a:rPr>
              <a:t>pattern</a:t>
            </a:r>
            <a:r>
              <a:rPr lang="nb-NO" dirty="0" smtClean="0">
                <a:solidFill>
                  <a:srgbClr val="00B0F0"/>
                </a:solidFill>
              </a:rPr>
              <a:t> 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1143000"/>
            <a:ext cx="6908498" cy="452596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6AFECA-CED0-49C5-92A5-F25D4A3A58B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4" y="5489575"/>
            <a:ext cx="877252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Activity </a:t>
            </a:r>
            <a:r>
              <a:rPr lang="nb-NO" dirty="0" err="1" smtClean="0"/>
              <a:t>pattern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8868" y="1143000"/>
            <a:ext cx="6946264" cy="452596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6AFECA-CED0-49C5-92A5-F25D4A3A58B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02" y="5525852"/>
            <a:ext cx="877252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2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solidFill>
                  <a:srgbClr val="00B0F0"/>
                </a:solidFill>
              </a:rPr>
              <a:t>Human </a:t>
            </a:r>
            <a:r>
              <a:rPr lang="nb-NO" dirty="0" err="1" smtClean="0">
                <a:solidFill>
                  <a:srgbClr val="00B0F0"/>
                </a:solidFill>
              </a:rPr>
              <a:t>African</a:t>
            </a:r>
            <a:r>
              <a:rPr lang="nb-NO" dirty="0" smtClean="0">
                <a:solidFill>
                  <a:srgbClr val="00B0F0"/>
                </a:solidFill>
              </a:rPr>
              <a:t> Wolf </a:t>
            </a:r>
            <a:r>
              <a:rPr lang="nb-NO" dirty="0" err="1">
                <a:solidFill>
                  <a:srgbClr val="00B0F0"/>
                </a:solidFill>
              </a:rPr>
              <a:t>C</a:t>
            </a:r>
            <a:r>
              <a:rPr lang="nb-NO" dirty="0" err="1" smtClean="0">
                <a:solidFill>
                  <a:srgbClr val="00B0F0"/>
                </a:solidFill>
              </a:rPr>
              <a:t>onflict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6AFECA-CED0-49C5-92A5-F25D4A3A58B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73676" y="16002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AWs were the most livestock predator in the GCCA (74.6%, n = 492)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" y="279638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84632" lvl="0" indent="-457200" algn="ctr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Highest  economic losses by AWs  (78.9%, of the total) </a:t>
            </a:r>
          </a:p>
        </p:txBody>
      </p:sp>
      <p:sp>
        <p:nvSpPr>
          <p:cNvPr id="7" name="Rectangle 6"/>
          <p:cNvSpPr/>
          <p:nvPr/>
        </p:nvSpPr>
        <p:spPr>
          <a:xfrm>
            <a:off x="473676" y="367851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84632" lvl="0" indent="-4572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community had negative attitudes toward the AWs (80%)   </a:t>
            </a:r>
          </a:p>
          <a:p>
            <a:pPr marL="484632" lvl="0" indent="-4572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only 14 % negative attitude toward EWs,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1" y="1736766"/>
            <a:ext cx="3657600" cy="25064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2725" y="4203463"/>
            <a:ext cx="2867025" cy="16668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4298484"/>
            <a:ext cx="2514600" cy="15941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5698381"/>
            <a:ext cx="877252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4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err="1" smtClean="0">
                <a:solidFill>
                  <a:srgbClr val="00B0F0"/>
                </a:solidFill>
              </a:rPr>
              <a:t>February</a:t>
            </a:r>
            <a:r>
              <a:rPr lang="nb-NO" dirty="0" smtClean="0">
                <a:solidFill>
                  <a:srgbClr val="00B0F0"/>
                </a:solidFill>
              </a:rPr>
              <a:t> to April </a:t>
            </a:r>
            <a:r>
              <a:rPr lang="nb-NO" dirty="0" err="1" smtClean="0">
                <a:solidFill>
                  <a:srgbClr val="00B0F0"/>
                </a:solidFill>
              </a:rPr>
              <a:t>were</a:t>
            </a:r>
            <a:r>
              <a:rPr lang="nb-NO" dirty="0" smtClean="0">
                <a:solidFill>
                  <a:srgbClr val="00B0F0"/>
                </a:solidFill>
              </a:rPr>
              <a:t> </a:t>
            </a:r>
            <a:r>
              <a:rPr lang="nb-NO" dirty="0" err="1" smtClean="0">
                <a:solidFill>
                  <a:srgbClr val="00B0F0"/>
                </a:solidFill>
              </a:rPr>
              <a:t>the</a:t>
            </a:r>
            <a:r>
              <a:rPr lang="nb-NO" dirty="0" smtClean="0">
                <a:solidFill>
                  <a:srgbClr val="00B0F0"/>
                </a:solidFill>
              </a:rPr>
              <a:t> </a:t>
            </a:r>
            <a:r>
              <a:rPr lang="nb-NO" dirty="0" err="1" smtClean="0">
                <a:solidFill>
                  <a:srgbClr val="00B0F0"/>
                </a:solidFill>
              </a:rPr>
              <a:t>highest</a:t>
            </a:r>
            <a:r>
              <a:rPr lang="nb-NO" dirty="0" smtClean="0">
                <a:solidFill>
                  <a:srgbClr val="00B0F0"/>
                </a:solidFill>
              </a:rPr>
              <a:t> </a:t>
            </a:r>
            <a:r>
              <a:rPr lang="nb-NO" dirty="0" err="1" smtClean="0">
                <a:solidFill>
                  <a:srgbClr val="00B0F0"/>
                </a:solidFill>
              </a:rPr>
              <a:t>predation</a:t>
            </a:r>
            <a:r>
              <a:rPr lang="nb-NO" dirty="0" smtClean="0">
                <a:solidFill>
                  <a:srgbClr val="00B0F0"/>
                </a:solidFill>
              </a:rPr>
              <a:t> </a:t>
            </a:r>
            <a:r>
              <a:rPr lang="nb-NO" dirty="0" err="1" smtClean="0">
                <a:solidFill>
                  <a:srgbClr val="00B0F0"/>
                </a:solidFill>
              </a:rPr>
              <a:t>season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1037" y="2058194"/>
            <a:ext cx="7781925" cy="360997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6AFECA-CED0-49C5-92A5-F25D4A3A58B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36" y="5673725"/>
            <a:ext cx="877252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62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360"/>
            <a:ext cx="8229600" cy="1438656"/>
          </a:xfrm>
        </p:spPr>
        <p:txBody>
          <a:bodyPr/>
          <a:lstStyle/>
          <a:p>
            <a:r>
              <a:rPr lang="nb-NO" sz="3600" b="1" dirty="0"/>
              <a:t>M</a:t>
            </a:r>
            <a:r>
              <a:rPr lang="nb-NO" sz="3600" b="1" dirty="0" smtClean="0"/>
              <a:t>ethods used to </a:t>
            </a:r>
            <a:r>
              <a:rPr lang="nb-NO" sz="3600" b="1" dirty="0" err="1" smtClean="0"/>
              <a:t>study</a:t>
            </a:r>
            <a:r>
              <a:rPr lang="nb-NO" sz="3600" b="1" dirty="0" smtClean="0"/>
              <a:t> </a:t>
            </a:r>
            <a:r>
              <a:rPr lang="nb-NO" sz="3600" b="1" dirty="0" err="1" smtClean="0"/>
              <a:t>African</a:t>
            </a:r>
            <a:r>
              <a:rPr lang="nb-NO" sz="3600" b="1" dirty="0" smtClean="0"/>
              <a:t> </a:t>
            </a:r>
            <a:r>
              <a:rPr lang="nb-NO" sz="3600" b="1" dirty="0" err="1" smtClean="0"/>
              <a:t>wolf</a:t>
            </a:r>
            <a:r>
              <a:rPr lang="nb-NO" sz="3600" b="1" dirty="0" smtClean="0"/>
              <a:t>:</a:t>
            </a:r>
            <a:r>
              <a:rPr lang="nb-NO" b="1" dirty="0" smtClean="0"/>
              <a:t/>
            </a:r>
            <a:br>
              <a:rPr lang="nb-NO" b="1" dirty="0" smtClean="0"/>
            </a:br>
            <a:r>
              <a:rPr lang="nb-NO" sz="3200" b="1" dirty="0" smtClean="0">
                <a:solidFill>
                  <a:srgbClr val="00B0F0"/>
                </a:solidFill>
              </a:rPr>
              <a:t>COLLARING </a:t>
            </a:r>
            <a:endParaRPr lang="en-US" sz="3200" b="1" dirty="0">
              <a:solidFill>
                <a:srgbClr val="00B0F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1" y="1676400"/>
            <a:ext cx="6553200" cy="454182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6AFECA-CED0-49C5-92A5-F25D4A3A58B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2819400"/>
            <a:ext cx="1828799" cy="11720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38714"/>
            <a:ext cx="877252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8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>
                <a:solidFill>
                  <a:srgbClr val="00B0F0"/>
                </a:solidFill>
              </a:rPr>
              <a:t>Camera</a:t>
            </a:r>
            <a:r>
              <a:rPr lang="nb-NO" dirty="0" smtClean="0">
                <a:solidFill>
                  <a:srgbClr val="00B0F0"/>
                </a:solidFill>
              </a:rPr>
              <a:t> </a:t>
            </a:r>
            <a:r>
              <a:rPr lang="nb-NO" dirty="0" err="1" smtClean="0">
                <a:solidFill>
                  <a:srgbClr val="00B0F0"/>
                </a:solidFill>
              </a:rPr>
              <a:t>trap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4868" y="1417638"/>
            <a:ext cx="7974259" cy="304216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6AFECA-CED0-49C5-92A5-F25D4A3A58B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884203"/>
            <a:ext cx="877252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33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b="1" dirty="0" smtClean="0">
                <a:solidFill>
                  <a:srgbClr val="00B0F0"/>
                </a:solidFill>
              </a:rPr>
              <a:t>Call-up Methods</a:t>
            </a:r>
            <a:endParaRPr lang="en-US" sz="3600" b="1" dirty="0">
              <a:solidFill>
                <a:srgbClr val="00B0F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981200"/>
            <a:ext cx="5650142" cy="344384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6AFECA-CED0-49C5-92A5-F25D4A3A58B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5562600"/>
            <a:ext cx="877252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48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081" y="609600"/>
            <a:ext cx="8229600" cy="1143000"/>
          </a:xfrm>
        </p:spPr>
        <p:txBody>
          <a:bodyPr/>
          <a:lstStyle/>
          <a:p>
            <a:r>
              <a:rPr lang="nb-NO" dirty="0">
                <a:solidFill>
                  <a:srgbClr val="00B0F0"/>
                </a:solidFill>
              </a:rPr>
              <a:t>E</a:t>
            </a:r>
            <a:r>
              <a:rPr lang="nb-NO" dirty="0" smtClean="0">
                <a:solidFill>
                  <a:srgbClr val="00B0F0"/>
                </a:solidFill>
              </a:rPr>
              <a:t>COLOGY OF ETHIOPIAN WOLF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6AFECA-CED0-49C5-92A5-F25D4A3A58B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94" y="3368709"/>
            <a:ext cx="4700289" cy="25773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52600" y="1546774"/>
            <a:ext cx="6781800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b="1" dirty="0" smtClean="0"/>
              <a:t>Well studied by Ethiopian Wolf Conservation Program (EWCP) 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F0000"/>
                </a:solidFill>
              </a:rPr>
              <a:t>Endangered, </a:t>
            </a:r>
            <a:r>
              <a:rPr lang="nb-NO" sz="2400" dirty="0" smtClean="0">
                <a:solidFill>
                  <a:prstClr val="black"/>
                </a:solidFill>
              </a:rPr>
              <a:t>Less </a:t>
            </a:r>
            <a:r>
              <a:rPr lang="nb-NO" sz="2400" dirty="0" err="1">
                <a:solidFill>
                  <a:prstClr val="black"/>
                </a:solidFill>
              </a:rPr>
              <a:t>than</a:t>
            </a:r>
            <a:r>
              <a:rPr lang="nb-NO" sz="2400" dirty="0">
                <a:solidFill>
                  <a:prstClr val="black"/>
                </a:solidFill>
              </a:rPr>
              <a:t> 500 </a:t>
            </a:r>
            <a:r>
              <a:rPr lang="nb-NO" sz="2400" dirty="0" err="1" smtClean="0">
                <a:solidFill>
                  <a:prstClr val="black"/>
                </a:solidFill>
              </a:rPr>
              <a:t>individual</a:t>
            </a:r>
            <a:r>
              <a:rPr lang="nb-NO" sz="2400" dirty="0" smtClean="0">
                <a:solidFill>
                  <a:prstClr val="black"/>
                </a:solidFill>
              </a:rPr>
              <a:t> 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nb-NO" sz="2400" dirty="0" smtClean="0">
                <a:solidFill>
                  <a:prstClr val="black"/>
                </a:solidFill>
              </a:rPr>
              <a:t>Live in a </a:t>
            </a:r>
            <a:r>
              <a:rPr lang="nb-NO" sz="2400" dirty="0" err="1" smtClean="0">
                <a:solidFill>
                  <a:prstClr val="black"/>
                </a:solidFill>
              </a:rPr>
              <a:t>group</a:t>
            </a:r>
            <a:r>
              <a:rPr lang="nb-NO" sz="2400" dirty="0" smtClean="0">
                <a:solidFill>
                  <a:prstClr val="black"/>
                </a:solidFill>
              </a:rPr>
              <a:t> </a:t>
            </a:r>
            <a:r>
              <a:rPr lang="nb-NO" sz="2400" dirty="0" err="1" smtClean="0">
                <a:solidFill>
                  <a:prstClr val="black"/>
                </a:solidFill>
              </a:rPr>
              <a:t>of</a:t>
            </a:r>
            <a:r>
              <a:rPr lang="nb-NO" sz="2400" dirty="0" smtClean="0">
                <a:solidFill>
                  <a:prstClr val="black"/>
                </a:solidFill>
              </a:rPr>
              <a:t> 2-20 </a:t>
            </a:r>
            <a:r>
              <a:rPr lang="nb-NO" sz="2400" dirty="0" err="1" smtClean="0">
                <a:solidFill>
                  <a:prstClr val="black"/>
                </a:solidFill>
              </a:rPr>
              <a:t>individuals</a:t>
            </a:r>
            <a:r>
              <a:rPr lang="nb-NO" sz="2400" dirty="0" smtClean="0">
                <a:solidFill>
                  <a:prstClr val="black"/>
                </a:solidFill>
              </a:rPr>
              <a:t> and </a:t>
            </a:r>
            <a:r>
              <a:rPr lang="nb-NO" sz="2400" dirty="0" smtClean="0">
                <a:solidFill>
                  <a:srgbClr val="00B0F0"/>
                </a:solidFill>
              </a:rPr>
              <a:t>territorial</a:t>
            </a:r>
            <a:endParaRPr lang="nb-NO" sz="2400" dirty="0">
              <a:solidFill>
                <a:srgbClr val="00B0F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129" y="3411900"/>
            <a:ext cx="5223353" cy="21826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618" y="5832475"/>
            <a:ext cx="877252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9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948" y="1629779"/>
            <a:ext cx="3574088" cy="341063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606497" y="0"/>
            <a:ext cx="749389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nb-NO" sz="2800" b="1" dirty="0" smtClean="0"/>
          </a:p>
          <a:p>
            <a:pPr lvl="0"/>
            <a:r>
              <a:rPr lang="nb-NO" sz="2800" b="1" dirty="0" err="1" smtClean="0"/>
              <a:t>Ethiopian</a:t>
            </a:r>
            <a:r>
              <a:rPr lang="nb-NO" sz="2800" b="1" dirty="0" smtClean="0"/>
              <a:t> </a:t>
            </a:r>
            <a:r>
              <a:rPr lang="nb-NO" sz="2800" b="1" dirty="0" err="1" smtClean="0"/>
              <a:t>wolf</a:t>
            </a:r>
            <a:r>
              <a:rPr lang="nb-NO" sz="2800" b="1" dirty="0" smtClean="0"/>
              <a:t> Distribution</a:t>
            </a:r>
          </a:p>
          <a:p>
            <a:pPr algn="just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EWs are limited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seven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Ethiopian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highlands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90600" y="5154483"/>
            <a:ext cx="68283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Fig. </a:t>
            </a:r>
            <a:r>
              <a:rPr lang="en-GB" sz="16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Distribution </a:t>
            </a:r>
            <a:r>
              <a:rPr lang="en-GB" sz="16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of Ethiopian wolves </a:t>
            </a:r>
            <a:r>
              <a:rPr lang="en-GB" sz="16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da-D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(Marino </a:t>
            </a:r>
            <a:r>
              <a:rPr lang="da-D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da-D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Sillero-Zubiri</a:t>
            </a:r>
            <a:r>
              <a:rPr lang="da-D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a-DK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2011)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2350" y="1708600"/>
            <a:ext cx="3352800" cy="25862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6150" y="1872971"/>
            <a:ext cx="1199156" cy="14554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6" name="Rectangle 15"/>
          <p:cNvSpPr/>
          <p:nvPr/>
        </p:nvSpPr>
        <p:spPr>
          <a:xfrm>
            <a:off x="126819" y="5613761"/>
            <a:ext cx="5256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 smtClean="0"/>
              <a:t>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1B39D-DE24-4DF3-8169-DEA344F4AFB3}" type="slidenum">
              <a:rPr lang="nb-NO" smtClean="0"/>
              <a:t>18</a:t>
            </a:fld>
            <a:endParaRPr lang="nb-NO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756181"/>
            <a:ext cx="1956720" cy="35199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065" y="5544363"/>
            <a:ext cx="877252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34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1"/>
            <a:ext cx="7239001" cy="762000"/>
          </a:xfrm>
        </p:spPr>
        <p:txBody>
          <a:bodyPr>
            <a:normAutofit fontScale="90000"/>
          </a:bodyPr>
          <a:lstStyle/>
          <a:p>
            <a:r>
              <a:rPr lang="nb-NO" dirty="0" smtClean="0">
                <a:solidFill>
                  <a:srgbClr val="FF0000"/>
                </a:solidFill>
              </a:rPr>
              <a:t>DIET </a:t>
            </a:r>
            <a:r>
              <a:rPr lang="nb-NO" dirty="0" err="1" smtClean="0"/>
              <a:t>specialist</a:t>
            </a:r>
            <a:r>
              <a:rPr lang="nb-NO" dirty="0" smtClean="0"/>
              <a:t/>
            </a:r>
            <a:br>
              <a:rPr lang="nb-NO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6AFECA-CED0-49C5-92A5-F25D4A3A58B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04104"/>
            <a:ext cx="3968544" cy="26456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4270" y="3562919"/>
            <a:ext cx="8229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Rodents </a:t>
            </a:r>
            <a:r>
              <a:rPr kumimoji="0" lang="nb-NO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</a:t>
            </a:r>
            <a:r>
              <a:rPr kumimoji="0" lang="nb-NO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b-NO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nb-NO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Main diet </a:t>
            </a:r>
            <a:r>
              <a:rPr kumimoji="0" lang="nb-NO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nb-NO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b-NO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EW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solitary</a:t>
            </a:r>
            <a:r>
              <a:rPr kumimoji="0" lang="nb-NO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b-NO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hunter</a:t>
            </a:r>
            <a:endParaRPr kumimoji="0" lang="nb-NO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 occasionally, go on a group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hunt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Starck's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hare</a:t>
            </a:r>
            <a:endParaRPr kumimoji="0" lang="nb-NO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914401"/>
            <a:ext cx="4186980" cy="26752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74442"/>
            <a:ext cx="877252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22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1078080"/>
            <a:ext cx="7584141" cy="4825988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endParaRPr lang="en-US" b="1" dirty="0" smtClean="0"/>
          </a:p>
          <a:p>
            <a:pPr algn="ctr"/>
            <a:r>
              <a:rPr lang="en-US" sz="8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Ecology </a:t>
            </a:r>
            <a:r>
              <a:rPr lang="en-US" sz="8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African wolf (</a:t>
            </a:r>
            <a:r>
              <a:rPr lang="en-US" sz="8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Canis</a:t>
            </a:r>
            <a:r>
              <a:rPr lang="en-US" sz="8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lupaster</a:t>
            </a:r>
            <a:r>
              <a:rPr lang="en-US" sz="8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8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8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Ethiopian wolf (</a:t>
            </a:r>
            <a:r>
              <a:rPr lang="en-US" sz="8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Canis</a:t>
            </a:r>
            <a:r>
              <a:rPr lang="en-US" sz="8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simensis</a:t>
            </a:r>
            <a:r>
              <a:rPr lang="en-US" sz="8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8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28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ctr"/>
            <a:endParaRPr lang="en-US" sz="9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9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9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9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9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9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9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9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8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Tariku </a:t>
            </a:r>
            <a:r>
              <a:rPr lang="en-US" sz="8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Mekonnen </a:t>
            </a:r>
            <a:r>
              <a:rPr lang="en-US" sz="8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Gutema</a:t>
            </a:r>
          </a:p>
          <a:p>
            <a:pPr algn="ctr"/>
            <a:r>
              <a:rPr lang="nb-NO" sz="8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¨</a:t>
            </a:r>
            <a:r>
              <a:rPr lang="nb-NO" sz="8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PhD</a:t>
            </a:r>
            <a:r>
              <a:rPr lang="nb-NO" sz="8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nb-NO" sz="8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wildlife</a:t>
            </a:r>
            <a:r>
              <a:rPr lang="nb-NO" sz="8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8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Ecology</a:t>
            </a:r>
            <a:r>
              <a:rPr lang="nb-NO" sz="8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Management</a:t>
            </a:r>
          </a:p>
          <a:p>
            <a:pPr algn="ctr"/>
            <a:r>
              <a:rPr lang="nb-NO" sz="8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Jimma</a:t>
            </a:r>
            <a:r>
              <a:rPr lang="nb-NO" sz="8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8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nb-NO" sz="8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b-NO" sz="8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Ethiopia</a:t>
            </a:r>
            <a:endParaRPr lang="en-US" sz="8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AU" sz="9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AU" sz="9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nb-NO" sz="7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1B39D-DE24-4DF3-8169-DEA344F4AFB3}" type="slidenum">
              <a:rPr lang="nb-NO" smtClean="0"/>
              <a:t>2</a:t>
            </a:fld>
            <a:endParaRPr lang="nb-N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525" y="1905000"/>
            <a:ext cx="3776876" cy="2590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85" y="1905000"/>
            <a:ext cx="3666409" cy="2667000"/>
          </a:xfrm>
          <a:prstGeom prst="rect">
            <a:avLst/>
          </a:prstGeom>
        </p:spPr>
      </p:pic>
      <p:pic>
        <p:nvPicPr>
          <p:cNvPr id="7" name="Picture 6" descr="World Jackal Day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1676399" cy="1546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6264538"/>
            <a:ext cx="1981200" cy="8204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0" y="6164596"/>
            <a:ext cx="609600" cy="7486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9923" y="6199575"/>
            <a:ext cx="2822693" cy="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71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400" dirty="0" smtClean="0">
                <a:latin typeface="Arial Black" panose="020B0A04020102020204" pitchFamily="34" charset="0"/>
              </a:rPr>
              <a:t>Giant mole rat (</a:t>
            </a:r>
            <a:r>
              <a:rPr lang="en-US" sz="2400" dirty="0">
                <a:solidFill>
                  <a:srgbClr val="4D5156"/>
                </a:solidFill>
                <a:latin typeface="Arial Black" panose="020B0A04020102020204" pitchFamily="34" charset="0"/>
              </a:rPr>
              <a:t>(</a:t>
            </a:r>
            <a:r>
              <a:rPr lang="en-US" sz="2400" dirty="0" err="1">
                <a:solidFill>
                  <a:srgbClr val="4D5156"/>
                </a:solidFill>
                <a:latin typeface="Arial Black" panose="020B0A04020102020204" pitchFamily="34" charset="0"/>
              </a:rPr>
              <a:t>Tachyoryctes</a:t>
            </a:r>
            <a:r>
              <a:rPr lang="en-US" sz="2400" dirty="0">
                <a:solidFill>
                  <a:srgbClr val="4D5156"/>
                </a:solidFill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solidFill>
                  <a:srgbClr val="4D5156"/>
                </a:solidFill>
                <a:latin typeface="Arial Black" panose="020B0A04020102020204" pitchFamily="34" charset="0"/>
              </a:rPr>
              <a:t>macrocephalus</a:t>
            </a:r>
            <a:r>
              <a:rPr lang="en-US" sz="2400" dirty="0">
                <a:solidFill>
                  <a:srgbClr val="4D5156"/>
                </a:solidFill>
                <a:latin typeface="Arial Black" panose="020B0A04020102020204" pitchFamily="34" charset="0"/>
              </a:rPr>
              <a:t>)</a:t>
            </a:r>
            <a:r>
              <a:rPr lang="nb-NO" sz="2400" dirty="0" smtClean="0">
                <a:latin typeface="Arial Black" panose="020B0A04020102020204" pitchFamily="34" charset="0"/>
              </a:rPr>
              <a:t>):  </a:t>
            </a:r>
            <a:r>
              <a:rPr lang="nb-NO" sz="2400" dirty="0" err="1" smtClean="0">
                <a:latin typeface="Arial Black" panose="020B0A04020102020204" pitchFamily="34" charset="0"/>
              </a:rPr>
              <a:t>the</a:t>
            </a:r>
            <a:r>
              <a:rPr lang="nb-NO" sz="2400" dirty="0" smtClean="0">
                <a:latin typeface="Arial Black" panose="020B0A04020102020204" pitchFamily="34" charset="0"/>
              </a:rPr>
              <a:t> major diet </a:t>
            </a:r>
            <a:r>
              <a:rPr lang="nb-NO" sz="2400" dirty="0" err="1" smtClean="0">
                <a:latin typeface="Arial Black" panose="020B0A04020102020204" pitchFamily="34" charset="0"/>
              </a:rPr>
              <a:t>of</a:t>
            </a:r>
            <a:r>
              <a:rPr lang="nb-NO" sz="2400" dirty="0" smtClean="0">
                <a:latin typeface="Arial Black" panose="020B0A04020102020204" pitchFamily="34" charset="0"/>
              </a:rPr>
              <a:t> EWs </a:t>
            </a:r>
            <a:r>
              <a:rPr lang="nb-NO" sz="2400" dirty="0" err="1" smtClean="0">
                <a:latin typeface="Arial Black" panose="020B0A04020102020204" pitchFamily="34" charset="0"/>
              </a:rPr>
              <a:t>on</a:t>
            </a:r>
            <a:r>
              <a:rPr lang="nb-NO" sz="2400" dirty="0" smtClean="0">
                <a:latin typeface="Arial Black" panose="020B0A04020102020204" pitchFamily="34" charset="0"/>
              </a:rPr>
              <a:t> Bale </a:t>
            </a:r>
            <a:r>
              <a:rPr lang="nb-NO" sz="2400" dirty="0" err="1" smtClean="0">
                <a:latin typeface="Arial Black" panose="020B0A04020102020204" pitchFamily="34" charset="0"/>
              </a:rPr>
              <a:t>mountains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1905000"/>
            <a:ext cx="4072224" cy="297802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6AFECA-CED0-49C5-92A5-F25D4A3A58B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2400" y="1980103"/>
            <a:ext cx="3962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Ethiopian wolf diet consists mainly of the giant mole rats and common grass rats that are abundant in their habitat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242" y="5410200"/>
            <a:ext cx="877252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30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6AFECA-CED0-49C5-92A5-F25D4A3A58B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" y="609600"/>
            <a:ext cx="8077200" cy="60525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951" y="5614366"/>
            <a:ext cx="877252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61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15" y="134508"/>
            <a:ext cx="7886700" cy="1325563"/>
          </a:xfrm>
        </p:spPr>
        <p:txBody>
          <a:bodyPr/>
          <a:lstStyle/>
          <a:p>
            <a:r>
              <a:rPr lang="nb-NO" b="1" dirty="0" err="1" smtClean="0">
                <a:solidFill>
                  <a:srgbClr val="00B0F0"/>
                </a:solidFill>
              </a:rPr>
              <a:t>Reproduction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4541" y="1825625"/>
            <a:ext cx="6894917" cy="435133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6AFECA-CED0-49C5-92A5-F25D4A3A58B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541" y="1150122"/>
            <a:ext cx="5162550" cy="685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6096000"/>
            <a:ext cx="877252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7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err="1" smtClean="0">
                <a:solidFill>
                  <a:srgbClr val="00B0F0"/>
                </a:solidFill>
              </a:rPr>
              <a:t>African</a:t>
            </a:r>
            <a:r>
              <a:rPr lang="nb-NO" dirty="0" smtClean="0">
                <a:solidFill>
                  <a:srgbClr val="00B0F0"/>
                </a:solidFill>
              </a:rPr>
              <a:t> </a:t>
            </a:r>
            <a:r>
              <a:rPr lang="nb-NO" dirty="0" err="1" smtClean="0">
                <a:solidFill>
                  <a:srgbClr val="00B0F0"/>
                </a:solidFill>
              </a:rPr>
              <a:t>wolf</a:t>
            </a:r>
            <a:r>
              <a:rPr lang="nb-NO" dirty="0" smtClean="0">
                <a:solidFill>
                  <a:srgbClr val="00B0F0"/>
                </a:solidFill>
              </a:rPr>
              <a:t> and </a:t>
            </a:r>
            <a:r>
              <a:rPr lang="nb-NO" dirty="0" err="1" smtClean="0">
                <a:solidFill>
                  <a:srgbClr val="00B0F0"/>
                </a:solidFill>
              </a:rPr>
              <a:t>Ethiopian</a:t>
            </a:r>
            <a:r>
              <a:rPr lang="nb-NO" dirty="0" smtClean="0">
                <a:solidFill>
                  <a:srgbClr val="00B0F0"/>
                </a:solidFill>
              </a:rPr>
              <a:t> </a:t>
            </a:r>
            <a:r>
              <a:rPr lang="nb-NO" dirty="0" err="1" smtClean="0">
                <a:solidFill>
                  <a:srgbClr val="00B0F0"/>
                </a:solidFill>
              </a:rPr>
              <a:t>wolf</a:t>
            </a:r>
            <a:r>
              <a:rPr lang="nb-NO" dirty="0" smtClean="0">
                <a:solidFill>
                  <a:srgbClr val="00B0F0"/>
                </a:solidFill>
              </a:rPr>
              <a:t> </a:t>
            </a:r>
            <a:r>
              <a:rPr lang="nb-NO" dirty="0" err="1" smtClean="0">
                <a:solidFill>
                  <a:srgbClr val="00B0F0"/>
                </a:solidFill>
              </a:rPr>
              <a:t>interaction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181" y="1714155"/>
            <a:ext cx="8187638" cy="429805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6AFECA-CED0-49C5-92A5-F25D4A3A58B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643" y="5995732"/>
            <a:ext cx="877252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98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57201"/>
            <a:ext cx="8153400" cy="1607484"/>
          </a:xfrm>
        </p:spPr>
        <p:txBody>
          <a:bodyPr>
            <a:normAutofit/>
          </a:bodyPr>
          <a:lstStyle/>
          <a:p>
            <a:r>
              <a:rPr lang="nb-NO" sz="2800" b="1" dirty="0" err="1" smtClean="0">
                <a:solidFill>
                  <a:srgbClr val="00B0F0"/>
                </a:solidFill>
              </a:rPr>
              <a:t>African</a:t>
            </a:r>
            <a:r>
              <a:rPr lang="nb-NO" sz="2800" b="1" dirty="0" smtClean="0">
                <a:solidFill>
                  <a:srgbClr val="00B0F0"/>
                </a:solidFill>
              </a:rPr>
              <a:t> </a:t>
            </a:r>
            <a:r>
              <a:rPr lang="nb-NO" sz="2800" b="1" dirty="0" err="1" smtClean="0">
                <a:solidFill>
                  <a:srgbClr val="00B0F0"/>
                </a:solidFill>
              </a:rPr>
              <a:t>wolves</a:t>
            </a:r>
            <a:r>
              <a:rPr lang="nb-NO" sz="2800" b="1" dirty="0" smtClean="0">
                <a:solidFill>
                  <a:srgbClr val="00B0F0"/>
                </a:solidFill>
              </a:rPr>
              <a:t> </a:t>
            </a:r>
            <a:r>
              <a:rPr lang="nb-NO" sz="2800" b="1" dirty="0" err="1" smtClean="0">
                <a:solidFill>
                  <a:srgbClr val="00B0F0"/>
                </a:solidFill>
              </a:rPr>
              <a:t>prefer</a:t>
            </a:r>
            <a:r>
              <a:rPr lang="nb-NO" sz="2800" b="1" dirty="0" smtClean="0">
                <a:solidFill>
                  <a:srgbClr val="00B0F0"/>
                </a:solidFill>
              </a:rPr>
              <a:t> areas </a:t>
            </a:r>
            <a:r>
              <a:rPr lang="nb-NO" sz="2800" b="1" dirty="0" err="1" smtClean="0">
                <a:solidFill>
                  <a:srgbClr val="00B0F0"/>
                </a:solidFill>
              </a:rPr>
              <a:t>near</a:t>
            </a:r>
            <a:r>
              <a:rPr lang="nb-NO" sz="2800" b="1" dirty="0" smtClean="0">
                <a:solidFill>
                  <a:srgbClr val="00B0F0"/>
                </a:solidFill>
              </a:rPr>
              <a:t> to settlement </a:t>
            </a:r>
            <a:r>
              <a:rPr lang="nb-NO" sz="2800" b="1" dirty="0" err="1" smtClean="0">
                <a:solidFill>
                  <a:srgbClr val="00B0F0"/>
                </a:solidFill>
              </a:rPr>
              <a:t>while</a:t>
            </a:r>
            <a:r>
              <a:rPr lang="nb-NO" sz="2800" b="1" dirty="0" smtClean="0">
                <a:solidFill>
                  <a:srgbClr val="00B0F0"/>
                </a:solidFill>
              </a:rPr>
              <a:t> </a:t>
            </a:r>
            <a:r>
              <a:rPr lang="nb-NO" sz="2800" b="1" dirty="0" err="1" smtClean="0">
                <a:solidFill>
                  <a:srgbClr val="00B0F0"/>
                </a:solidFill>
              </a:rPr>
              <a:t>Ethiopian</a:t>
            </a:r>
            <a:r>
              <a:rPr lang="nb-NO" sz="2800" b="1" dirty="0" smtClean="0">
                <a:solidFill>
                  <a:srgbClr val="00B0F0"/>
                </a:solidFill>
              </a:rPr>
              <a:t> </a:t>
            </a:r>
            <a:r>
              <a:rPr lang="nb-NO" sz="2800" b="1" dirty="0" err="1" smtClean="0">
                <a:solidFill>
                  <a:srgbClr val="00B0F0"/>
                </a:solidFill>
              </a:rPr>
              <a:t>wolves</a:t>
            </a:r>
            <a:r>
              <a:rPr lang="nb-NO" sz="2800" b="1" dirty="0" smtClean="0">
                <a:solidFill>
                  <a:srgbClr val="00B0F0"/>
                </a:solidFill>
              </a:rPr>
              <a:t> </a:t>
            </a:r>
            <a:r>
              <a:rPr lang="nb-NO" sz="2800" b="1" dirty="0" err="1" smtClean="0">
                <a:solidFill>
                  <a:srgbClr val="00B0F0"/>
                </a:solidFill>
              </a:rPr>
              <a:t>prefer</a:t>
            </a:r>
            <a:r>
              <a:rPr lang="nb-NO" sz="2800" b="1" dirty="0" smtClean="0">
                <a:solidFill>
                  <a:srgbClr val="00B0F0"/>
                </a:solidFill>
              </a:rPr>
              <a:t> </a:t>
            </a:r>
            <a:r>
              <a:rPr lang="nb-NO" sz="2800" b="1" dirty="0" err="1" smtClean="0">
                <a:solidFill>
                  <a:srgbClr val="00B0F0"/>
                </a:solidFill>
              </a:rPr>
              <a:t>undisturbed</a:t>
            </a:r>
            <a:r>
              <a:rPr lang="nb-NO" sz="2800" b="1" dirty="0" smtClean="0">
                <a:solidFill>
                  <a:srgbClr val="00B0F0"/>
                </a:solidFill>
              </a:rPr>
              <a:t> areas </a:t>
            </a:r>
            <a:r>
              <a:rPr lang="nb-NO" sz="1600" b="1" dirty="0" smtClean="0">
                <a:solidFill>
                  <a:srgbClr val="00B0F0"/>
                </a:solidFill>
              </a:rPr>
              <a:t>(</a:t>
            </a:r>
            <a:r>
              <a:rPr lang="nb-NO" sz="1600" b="1" dirty="0" err="1" smtClean="0">
                <a:solidFill>
                  <a:srgbClr val="00B050"/>
                </a:solidFill>
              </a:rPr>
              <a:t>the</a:t>
            </a:r>
            <a:r>
              <a:rPr lang="nb-NO" sz="1600" b="1" dirty="0" smtClean="0">
                <a:solidFill>
                  <a:srgbClr val="00B050"/>
                </a:solidFill>
              </a:rPr>
              <a:t> </a:t>
            </a:r>
            <a:r>
              <a:rPr lang="nb-NO" sz="1600" b="1" dirty="0" err="1" smtClean="0">
                <a:solidFill>
                  <a:srgbClr val="00B050"/>
                </a:solidFill>
              </a:rPr>
              <a:t>study</a:t>
            </a:r>
            <a:r>
              <a:rPr lang="nb-NO" sz="1600" b="1" dirty="0" smtClean="0">
                <a:solidFill>
                  <a:srgbClr val="00B050"/>
                </a:solidFill>
              </a:rPr>
              <a:t> from 14 </a:t>
            </a:r>
            <a:r>
              <a:rPr lang="nb-NO" sz="1600" b="1" dirty="0" err="1" smtClean="0">
                <a:solidFill>
                  <a:srgbClr val="00B050"/>
                </a:solidFill>
              </a:rPr>
              <a:t>collared</a:t>
            </a:r>
            <a:r>
              <a:rPr lang="nb-NO" sz="1600" b="1" dirty="0" smtClean="0">
                <a:solidFill>
                  <a:srgbClr val="00B050"/>
                </a:solidFill>
              </a:rPr>
              <a:t> </a:t>
            </a:r>
            <a:r>
              <a:rPr lang="nb-NO" sz="1600" b="1" dirty="0" err="1" smtClean="0">
                <a:solidFill>
                  <a:srgbClr val="00B050"/>
                </a:solidFill>
              </a:rPr>
              <a:t>African</a:t>
            </a:r>
            <a:r>
              <a:rPr lang="nb-NO" sz="1600" b="1" dirty="0" smtClean="0">
                <a:solidFill>
                  <a:srgbClr val="00B050"/>
                </a:solidFill>
              </a:rPr>
              <a:t> </a:t>
            </a:r>
            <a:r>
              <a:rPr lang="nb-NO" sz="1600" b="1" dirty="0" err="1" smtClean="0">
                <a:solidFill>
                  <a:srgbClr val="00B050"/>
                </a:solidFill>
              </a:rPr>
              <a:t>wolves</a:t>
            </a:r>
            <a:r>
              <a:rPr lang="nb-NO" sz="1600" b="1" dirty="0" smtClean="0">
                <a:solidFill>
                  <a:srgbClr val="00B0F0"/>
                </a:solidFill>
              </a:rPr>
              <a:t>) </a:t>
            </a:r>
            <a:endParaRPr lang="en-US" sz="1600" b="1" dirty="0">
              <a:solidFill>
                <a:srgbClr val="00B0F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6AFECA-CED0-49C5-92A5-F25D4A3A58B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042031"/>
            <a:ext cx="7010400" cy="40550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5832475"/>
            <a:ext cx="877252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23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605" y="3124200"/>
            <a:ext cx="7259595" cy="2209800"/>
          </a:xfrm>
        </p:spPr>
        <p:txBody>
          <a:bodyPr>
            <a:normAutofit fontScale="90000"/>
          </a:bodyPr>
          <a:lstStyle/>
          <a:p>
            <a:r>
              <a:rPr lang="nb-NO" dirty="0" smtClean="0">
                <a:solidFill>
                  <a:srgbClr val="00B0F0"/>
                </a:solidFill>
              </a:rPr>
              <a:t>The </a:t>
            </a:r>
            <a:r>
              <a:rPr lang="nb-NO" dirty="0" err="1" smtClean="0">
                <a:solidFill>
                  <a:srgbClr val="00B0F0"/>
                </a:solidFill>
              </a:rPr>
              <a:t>two</a:t>
            </a:r>
            <a:r>
              <a:rPr lang="nb-NO" dirty="0" smtClean="0">
                <a:solidFill>
                  <a:srgbClr val="00B0F0"/>
                </a:solidFill>
              </a:rPr>
              <a:t> </a:t>
            </a:r>
            <a:r>
              <a:rPr lang="nb-NO" dirty="0" err="1" smtClean="0">
                <a:solidFill>
                  <a:srgbClr val="00B0F0"/>
                </a:solidFill>
              </a:rPr>
              <a:t>wolf</a:t>
            </a:r>
            <a:r>
              <a:rPr lang="nb-NO" dirty="0" smtClean="0">
                <a:solidFill>
                  <a:srgbClr val="00B0F0"/>
                </a:solidFill>
              </a:rPr>
              <a:t> species fight to </a:t>
            </a:r>
            <a:r>
              <a:rPr lang="nb-NO" dirty="0" err="1" smtClean="0">
                <a:solidFill>
                  <a:srgbClr val="00B0F0"/>
                </a:solidFill>
              </a:rPr>
              <a:t>defend</a:t>
            </a:r>
            <a:r>
              <a:rPr lang="nb-NO" dirty="0" smtClean="0">
                <a:solidFill>
                  <a:srgbClr val="00B0F0"/>
                </a:solidFill>
              </a:rPr>
              <a:t> </a:t>
            </a:r>
            <a:r>
              <a:rPr lang="nb-NO" dirty="0" err="1" smtClean="0">
                <a:solidFill>
                  <a:srgbClr val="00B0F0"/>
                </a:solidFill>
              </a:rPr>
              <a:t>their</a:t>
            </a:r>
            <a:r>
              <a:rPr lang="nb-NO" dirty="0" smtClean="0">
                <a:solidFill>
                  <a:srgbClr val="00B0F0"/>
                </a:solidFill>
              </a:rPr>
              <a:t> </a:t>
            </a:r>
            <a:r>
              <a:rPr lang="nb-NO" dirty="0" err="1" smtClean="0">
                <a:solidFill>
                  <a:srgbClr val="00B0F0"/>
                </a:solidFill>
              </a:rPr>
              <a:t>homerange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/>
              <a:t/>
            </a:r>
            <a:br>
              <a:rPr lang="nb-NO" dirty="0"/>
            </a:br>
            <a:r>
              <a:rPr lang="nb-NO" dirty="0" smtClean="0"/>
              <a:t>From </a:t>
            </a:r>
            <a:r>
              <a:rPr lang="nb-NO" dirty="0" err="1" smtClean="0"/>
              <a:t>the</a:t>
            </a:r>
            <a:r>
              <a:rPr lang="nb-NO" dirty="0" smtClean="0"/>
              <a:t> total </a:t>
            </a:r>
            <a:r>
              <a:rPr lang="nb-NO" dirty="0" err="1" smtClean="0"/>
              <a:t>recorded</a:t>
            </a:r>
            <a:r>
              <a:rPr lang="nb-NO" dirty="0" smtClean="0"/>
              <a:t>  </a:t>
            </a:r>
            <a:r>
              <a:rPr lang="nb-NO" dirty="0" err="1" smtClean="0"/>
              <a:t>interactions</a:t>
            </a:r>
            <a:r>
              <a:rPr lang="nb-NO" dirty="0" smtClean="0"/>
              <a:t> (N=82)</a:t>
            </a:r>
            <a:br>
              <a:rPr lang="nb-NO" dirty="0" smtClean="0"/>
            </a:br>
            <a:r>
              <a:rPr lang="nb-NO" dirty="0" smtClean="0">
                <a:solidFill>
                  <a:srgbClr val="FF0000"/>
                </a:solidFill>
              </a:rPr>
              <a:t>93.9% </a:t>
            </a:r>
            <a:r>
              <a:rPr lang="nb-NO" dirty="0" err="1" smtClean="0">
                <a:solidFill>
                  <a:srgbClr val="FF0000"/>
                </a:solidFill>
              </a:rPr>
              <a:t>were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 err="1" smtClean="0">
                <a:solidFill>
                  <a:srgbClr val="FF0000"/>
                </a:solidFill>
              </a:rPr>
              <a:t>agonistic</a:t>
            </a:r>
            <a:r>
              <a:rPr lang="nb-NO" dirty="0" smtClean="0">
                <a:solidFill>
                  <a:srgbClr val="FF0000"/>
                </a:solidFill>
              </a:rPr>
              <a:t/>
            </a:r>
            <a:br>
              <a:rPr lang="nb-NO" dirty="0" smtClean="0">
                <a:solidFill>
                  <a:srgbClr val="FF0000"/>
                </a:solidFill>
              </a:rPr>
            </a:br>
            <a:r>
              <a:rPr lang="nb-NO" dirty="0" smtClean="0">
                <a:solidFill>
                  <a:srgbClr val="FF0000"/>
                </a:solidFill>
              </a:rPr>
              <a:t>6.1% </a:t>
            </a:r>
            <a:r>
              <a:rPr lang="nb-NO" dirty="0" err="1" smtClean="0">
                <a:solidFill>
                  <a:srgbClr val="FF0000"/>
                </a:solidFill>
              </a:rPr>
              <a:t>neutral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/>
            </a:r>
            <a:br>
              <a:rPr lang="nb-NO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6AFECA-CED0-49C5-92A5-F25D4A3A58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5649011"/>
            <a:ext cx="877252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6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Major </a:t>
            </a:r>
            <a:r>
              <a:rPr lang="nb-NO" dirty="0" err="1" smtClean="0"/>
              <a:t>threats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Ethioian</a:t>
            </a:r>
            <a:r>
              <a:rPr lang="nb-NO" dirty="0" smtClean="0"/>
              <a:t> </a:t>
            </a:r>
            <a:r>
              <a:rPr lang="nb-NO" dirty="0" err="1" smtClean="0"/>
              <a:t>wolf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7757"/>
            <a:ext cx="3733800" cy="2925761"/>
          </a:xfrm>
        </p:spPr>
        <p:txBody>
          <a:bodyPr>
            <a:normAutofit/>
          </a:bodyPr>
          <a:lstStyle/>
          <a:p>
            <a:r>
              <a:rPr lang="nb-NO" dirty="0" err="1" smtClean="0">
                <a:solidFill>
                  <a:srgbClr val="00B0F0"/>
                </a:solidFill>
              </a:rPr>
              <a:t>Disease</a:t>
            </a:r>
            <a:endParaRPr lang="nb-NO" dirty="0" smtClean="0">
              <a:solidFill>
                <a:srgbClr val="00B0F0"/>
              </a:solidFill>
            </a:endParaRPr>
          </a:p>
          <a:p>
            <a:r>
              <a:rPr lang="nb-NO" dirty="0" smtClean="0">
                <a:solidFill>
                  <a:srgbClr val="00B0F0"/>
                </a:solidFill>
              </a:rPr>
              <a:t>Habitat </a:t>
            </a:r>
            <a:r>
              <a:rPr lang="nb-NO" dirty="0" err="1" smtClean="0">
                <a:solidFill>
                  <a:srgbClr val="00B0F0"/>
                </a:solidFill>
              </a:rPr>
              <a:t>disurbance</a:t>
            </a:r>
            <a:endParaRPr lang="nb-NO" dirty="0" smtClean="0">
              <a:solidFill>
                <a:srgbClr val="00B0F0"/>
              </a:solidFill>
            </a:endParaRPr>
          </a:p>
          <a:p>
            <a:r>
              <a:rPr lang="nb-NO" dirty="0" err="1" smtClean="0">
                <a:solidFill>
                  <a:srgbClr val="00B0F0"/>
                </a:solidFill>
              </a:rPr>
              <a:t>Overgrazing</a:t>
            </a:r>
            <a:r>
              <a:rPr lang="nb-NO" dirty="0" smtClean="0">
                <a:solidFill>
                  <a:srgbClr val="00B0F0"/>
                </a:solidFill>
              </a:rPr>
              <a:t> </a:t>
            </a:r>
          </a:p>
          <a:p>
            <a:pPr lvl="0"/>
            <a:r>
              <a:rPr lang="nb-NO" dirty="0">
                <a:solidFill>
                  <a:srgbClr val="00B0F0"/>
                </a:solidFill>
              </a:rPr>
              <a:t>Domestic </a:t>
            </a:r>
            <a:r>
              <a:rPr lang="nb-NO" dirty="0" smtClean="0">
                <a:solidFill>
                  <a:srgbClr val="00B0F0"/>
                </a:solidFill>
              </a:rPr>
              <a:t>dog</a:t>
            </a:r>
          </a:p>
          <a:p>
            <a:pPr lvl="0"/>
            <a:r>
              <a:rPr lang="nb-NO" dirty="0" smtClean="0">
                <a:solidFill>
                  <a:srgbClr val="00B0F0"/>
                </a:solidFill>
              </a:rPr>
              <a:t>Direct </a:t>
            </a:r>
            <a:r>
              <a:rPr lang="nb-NO" dirty="0" err="1" smtClean="0">
                <a:solidFill>
                  <a:srgbClr val="00B0F0"/>
                </a:solidFill>
              </a:rPr>
              <a:t>conflict</a:t>
            </a:r>
            <a:endParaRPr lang="nb-NO" dirty="0" smtClean="0">
              <a:solidFill>
                <a:srgbClr val="00B0F0"/>
              </a:solidFill>
            </a:endParaRPr>
          </a:p>
          <a:p>
            <a:pPr lvl="0"/>
            <a:endParaRPr lang="nb-NO" dirty="0">
              <a:solidFill>
                <a:prstClr val="black"/>
              </a:solidFill>
            </a:endParaRPr>
          </a:p>
          <a:p>
            <a:pPr lvl="0"/>
            <a:endParaRPr lang="nb-NO" dirty="0" smtClean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6AFECA-CED0-49C5-92A5-F25D4A3A58B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1417638"/>
            <a:ext cx="3372724" cy="25259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" y="3943555"/>
            <a:ext cx="2076450" cy="15556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1550" y="3776559"/>
            <a:ext cx="1663794" cy="17329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737" y="5673725"/>
            <a:ext cx="877252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6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484784"/>
            <a:ext cx="8136904" cy="4320480"/>
          </a:xfrm>
        </p:spPr>
        <p:txBody>
          <a:bodyPr>
            <a:normAutofit/>
          </a:bodyPr>
          <a:lstStyle/>
          <a:p>
            <a:pPr marL="484632" indent="-457200" algn="just">
              <a:buFont typeface="Arial" panose="020B0604020202020204" pitchFamily="34" charset="0"/>
              <a:buChar char="•"/>
            </a:pPr>
            <a:r>
              <a:rPr lang="en-US" sz="3200" dirty="0" smtClean="0"/>
              <a:t>Reducing </a:t>
            </a:r>
            <a:r>
              <a:rPr lang="en-US" sz="3200" dirty="0"/>
              <a:t>human encroachment and habitat loss </a:t>
            </a:r>
            <a:endParaRPr lang="en-US" sz="3200" dirty="0" smtClean="0"/>
          </a:p>
          <a:p>
            <a:pPr marL="484632" indent="-457200" algn="just">
              <a:buFont typeface="Arial" panose="020B0604020202020204" pitchFamily="34" charset="0"/>
              <a:buChar char="•"/>
            </a:pPr>
            <a:r>
              <a:rPr lang="en-US" sz="3200" dirty="0" smtClean="0"/>
              <a:t>Local </a:t>
            </a:r>
            <a:r>
              <a:rPr lang="en-US" sz="3200" dirty="0"/>
              <a:t>education </a:t>
            </a:r>
            <a:endParaRPr lang="en-US" sz="3200" dirty="0" smtClean="0"/>
          </a:p>
          <a:p>
            <a:pPr marL="484632" indent="-457200" algn="just">
              <a:buFont typeface="Arial" panose="020B0604020202020204" pitchFamily="34" charset="0"/>
              <a:buChar char="•"/>
            </a:pPr>
            <a:r>
              <a:rPr lang="en-US" sz="3200" dirty="0"/>
              <a:t>P</a:t>
            </a:r>
            <a:r>
              <a:rPr lang="en-US" sz="3200" dirty="0" smtClean="0"/>
              <a:t>rotection of </a:t>
            </a:r>
            <a:r>
              <a:rPr lang="en-US" sz="3200" dirty="0"/>
              <a:t>intact habitats to preserve habitat preferred by </a:t>
            </a:r>
            <a:r>
              <a:rPr lang="en-US" sz="3200" dirty="0" smtClean="0"/>
              <a:t>EWs</a:t>
            </a:r>
            <a:endParaRPr lang="en-US" sz="3200" dirty="0"/>
          </a:p>
          <a:p>
            <a:pPr marL="484632" indent="-457200" algn="just">
              <a:buFont typeface="Arial" panose="020B0604020202020204" pitchFamily="34" charset="0"/>
              <a:buChar char="•"/>
            </a:pPr>
            <a:r>
              <a:rPr lang="nb-NO" sz="3200" dirty="0" smtClean="0"/>
              <a:t>Alternative </a:t>
            </a:r>
            <a:r>
              <a:rPr lang="nb-NO" sz="3200" dirty="0" err="1" smtClean="0"/>
              <a:t>livelihood</a:t>
            </a:r>
            <a:r>
              <a:rPr lang="nb-NO" sz="3200" dirty="0" smtClean="0"/>
              <a:t> for human </a:t>
            </a:r>
            <a:r>
              <a:rPr lang="nb-NO" sz="3200" dirty="0" err="1" smtClean="0"/>
              <a:t>carnivore</a:t>
            </a:r>
            <a:r>
              <a:rPr lang="nb-NO" sz="3200" dirty="0" smtClean="0"/>
              <a:t> </a:t>
            </a:r>
            <a:r>
              <a:rPr lang="nb-NO" sz="3200" dirty="0" err="1" smtClean="0"/>
              <a:t>conflict</a:t>
            </a:r>
            <a:r>
              <a:rPr lang="nb-NO" sz="3200" dirty="0" smtClean="0"/>
              <a:t> </a:t>
            </a: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1B39D-DE24-4DF3-8169-DEA344F4AFB3}" type="slidenum">
              <a:rPr lang="nb-NO" smtClean="0"/>
              <a:t>27</a:t>
            </a:fld>
            <a:endParaRPr lang="nb-NO"/>
          </a:p>
        </p:txBody>
      </p:sp>
      <p:sp>
        <p:nvSpPr>
          <p:cNvPr id="4" name="Rectangle 3"/>
          <p:cNvSpPr/>
          <p:nvPr/>
        </p:nvSpPr>
        <p:spPr>
          <a:xfrm>
            <a:off x="611560" y="476672"/>
            <a:ext cx="8136904" cy="72008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Recomendations</a:t>
            </a:r>
            <a:endParaRPr lang="en-US" sz="2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33" y="5281389"/>
            <a:ext cx="877252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11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                   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</a:t>
            </a:r>
            <a:endParaRPr lang="en-US" sz="40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7A47-7668-4F6A-9D2F-EB444201DB62}" type="slidenum">
              <a:rPr lang="nb-NO" smtClean="0"/>
              <a:t>28</a:t>
            </a:fld>
            <a:endParaRPr lang="nb-NO"/>
          </a:p>
        </p:txBody>
      </p:sp>
      <p:sp>
        <p:nvSpPr>
          <p:cNvPr id="7" name="Rectangle 6"/>
          <p:cNvSpPr/>
          <p:nvPr/>
        </p:nvSpPr>
        <p:spPr>
          <a:xfrm>
            <a:off x="1907704" y="332656"/>
            <a:ext cx="59046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92D050"/>
                </a:solidFill>
                <a:latin typeface="Eras Bold ITC" panose="020B0907030504020204" pitchFamily="34" charset="0"/>
              </a:rPr>
              <a:t>Acknowledgements</a:t>
            </a:r>
            <a:endParaRPr lang="en-US" sz="4400" dirty="0">
              <a:solidFill>
                <a:srgbClr val="92D050"/>
              </a:solidFill>
              <a:latin typeface="Eras Bold ITC" panose="020B0907030504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20" y="1814627"/>
            <a:ext cx="48245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Rufford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Foundation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Mohamed Bin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Zayed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Species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Conservation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Oslo,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Jimma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Mohamed Bin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Zayed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Species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Conservation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Fund 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3792" y="1196752"/>
            <a:ext cx="3672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800" b="1" dirty="0" smtClean="0"/>
              <a:t>Financials support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" y="5467445"/>
            <a:ext cx="877252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95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172238" y="4941168"/>
            <a:ext cx="4392488" cy="91482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b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nb-NO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  THANK YOU</a:t>
            </a:r>
            <a:endParaRPr lang="en-US" dirty="0">
              <a:solidFill>
                <a:schemeClr val="tx2">
                  <a:lumMod val="50000"/>
                  <a:lumOff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1B39D-DE24-4DF3-8169-DEA344F4AFB3}" type="slidenum">
              <a:rPr lang="nb-NO" smtClean="0"/>
              <a:t>29</a:t>
            </a:fld>
            <a:endParaRPr lang="nb-NO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728514"/>
            <a:ext cx="4583526" cy="44152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6" y="5810250"/>
            <a:ext cx="877252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16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1066800"/>
            <a:ext cx="6553200" cy="350838"/>
          </a:xfrm>
        </p:spPr>
        <p:txBody>
          <a:bodyPr>
            <a:noAutofit/>
          </a:bodyPr>
          <a:lstStyle/>
          <a:p>
            <a:r>
              <a:rPr lang="nb-NO" sz="3200" dirty="0" err="1" smtClean="0"/>
              <a:t>Newly</a:t>
            </a:r>
            <a:r>
              <a:rPr lang="nb-NO" sz="3200" dirty="0" smtClean="0"/>
              <a:t> </a:t>
            </a:r>
            <a:r>
              <a:rPr lang="nb-NO" sz="3200" dirty="0" err="1" smtClean="0"/>
              <a:t>discovered</a:t>
            </a:r>
            <a:r>
              <a:rPr lang="nb-NO" sz="3200" dirty="0" smtClean="0"/>
              <a:t> </a:t>
            </a:r>
            <a:r>
              <a:rPr lang="nb-NO" sz="3200" dirty="0" err="1" smtClean="0"/>
              <a:t>African</a:t>
            </a:r>
            <a:r>
              <a:rPr lang="nb-NO" sz="3200" dirty="0" smtClean="0"/>
              <a:t> </a:t>
            </a:r>
            <a:r>
              <a:rPr lang="nb-NO" sz="3200" dirty="0" err="1" smtClean="0"/>
              <a:t>wolf</a:t>
            </a:r>
            <a:r>
              <a:rPr lang="nb-NO" sz="3200" dirty="0" smtClean="0"/>
              <a:t> </a:t>
            </a:r>
            <a:r>
              <a:rPr lang="nb-NO" sz="3200" dirty="0" err="1" smtClean="0"/>
              <a:t>Study</a:t>
            </a:r>
            <a:r>
              <a:rPr lang="nb-NO" sz="3200" dirty="0" smtClean="0"/>
              <a:t> 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6AFECA-CED0-49C5-92A5-F25D4A3A58B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235" y="1896089"/>
            <a:ext cx="5961529" cy="39818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5877899"/>
            <a:ext cx="7931583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22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6AFECA-CED0-49C5-92A5-F25D4A3A58B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3" y="533400"/>
            <a:ext cx="7500938" cy="52725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301" y="5652766"/>
            <a:ext cx="7927246" cy="94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40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-252536" y="1268760"/>
            <a:ext cx="7632848" cy="4824536"/>
          </a:xfrm>
          <a:prstGeom prst="rect">
            <a:avLst/>
          </a:prstGeom>
        </p:spPr>
        <p:txBody>
          <a:bodyPr tIns="0"/>
          <a:lstStyle>
            <a:lvl1pPr marL="27432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ＭＳ Ｐゴシック" charset="-128"/>
                <a:cs typeface="+mn-cs"/>
              </a:defRPr>
            </a:lvl1pPr>
            <a:lvl2pPr marL="4572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endParaRPr lang="nb-NO" sz="2400" i="1" dirty="0" smtClean="0"/>
          </a:p>
          <a:p>
            <a:endParaRPr lang="nb-NO" dirty="0" smtClean="0"/>
          </a:p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38200" y="476949"/>
            <a:ext cx="4343400" cy="575234"/>
          </a:xfrm>
          <a:prstGeom prst="rect">
            <a:avLst/>
          </a:prstGeom>
        </p:spPr>
        <p:txBody>
          <a:bodyPr anchor="b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nb-NO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African</a:t>
            </a:r>
            <a:r>
              <a:rPr lang="nb-NO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wolf</a:t>
            </a:r>
            <a:r>
              <a:rPr lang="nb-NO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Distribution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4906" y="964620"/>
            <a:ext cx="79208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Recent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studies confirmed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that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African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golden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jackals are wolves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899592" y="4472064"/>
            <a:ext cx="295232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2528020" y="5145841"/>
            <a:ext cx="554461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Fig. Confirmed African wolf localities (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Viranta</a:t>
            </a:r>
            <a:r>
              <a:rPr kumimoji="0" lang="en-US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etal</a:t>
            </a:r>
            <a:r>
              <a:rPr lang="en-US" altLang="en-US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2017)</a:t>
            </a: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1654" y="3053373"/>
            <a:ext cx="22163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Rueness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2011                          </a:t>
            </a: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Gaubert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2012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Kopple</a:t>
            </a:r>
            <a:r>
              <a:rPr lang="nb-N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nb-NO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nb-N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2015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Viranta</a:t>
            </a:r>
            <a:r>
              <a:rPr lang="en-GB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GB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</a:p>
        </p:txBody>
      </p:sp>
      <p:pic>
        <p:nvPicPr>
          <p:cNvPr id="11" name="Picture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839" y="2076915"/>
            <a:ext cx="3578797" cy="297053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1B39D-DE24-4DF3-8169-DEA344F4AFB3}" type="slidenum">
              <a:rPr lang="nb-NO" smtClean="0"/>
              <a:t>5</a:t>
            </a:fld>
            <a:endParaRPr lang="nb-NO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345" y="240111"/>
            <a:ext cx="4334603" cy="23337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271" y="2652620"/>
            <a:ext cx="4879077" cy="18805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634" y="5522114"/>
            <a:ext cx="877252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3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6AFECA-CED0-49C5-92A5-F25D4A3A58B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96" y="631887"/>
            <a:ext cx="7924800" cy="59436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5649011"/>
            <a:ext cx="877252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8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err="1" smtClean="0"/>
              <a:t>African</a:t>
            </a:r>
            <a:r>
              <a:rPr lang="nb-NO" dirty="0" smtClean="0"/>
              <a:t> </a:t>
            </a:r>
            <a:r>
              <a:rPr lang="nb-NO" dirty="0" err="1" smtClean="0"/>
              <a:t>wolf</a:t>
            </a:r>
            <a:r>
              <a:rPr lang="nb-NO" dirty="0" smtClean="0"/>
              <a:t> and </a:t>
            </a:r>
            <a:r>
              <a:rPr lang="nb-NO" dirty="0" err="1" smtClean="0"/>
              <a:t>Jackals</a:t>
            </a:r>
            <a:r>
              <a:rPr lang="nb-NO" dirty="0" smtClean="0"/>
              <a:t> </a:t>
            </a:r>
            <a:r>
              <a:rPr lang="nb-NO" dirty="0" err="1" smtClean="0"/>
              <a:t>distribtuion</a:t>
            </a:r>
            <a:r>
              <a:rPr lang="nb-NO" dirty="0" smtClean="0"/>
              <a:t> in </a:t>
            </a:r>
            <a:r>
              <a:rPr lang="nb-NO" dirty="0" err="1" smtClean="0"/>
              <a:t>Africa</a:t>
            </a:r>
            <a:r>
              <a:rPr lang="nb-NO" dirty="0" smtClean="0"/>
              <a:t>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0" y="2209800"/>
            <a:ext cx="2695369" cy="349567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6AFECA-CED0-49C5-92A5-F25D4A3A58B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523" y="2389407"/>
            <a:ext cx="1585072" cy="9858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4196199"/>
            <a:ext cx="2105231" cy="15381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4693173"/>
            <a:ext cx="1447800" cy="12274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4400" y="3335341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 smtClean="0"/>
              <a:t>African</a:t>
            </a:r>
            <a:r>
              <a:rPr lang="nb-NO" dirty="0" smtClean="0"/>
              <a:t> </a:t>
            </a:r>
            <a:r>
              <a:rPr lang="nb-NO" dirty="0" err="1" smtClean="0"/>
              <a:t>wolf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5832475"/>
            <a:ext cx="877252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61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13346"/>
            <a:ext cx="8229600" cy="1143000"/>
          </a:xfrm>
        </p:spPr>
        <p:txBody>
          <a:bodyPr/>
          <a:lstStyle/>
          <a:p>
            <a:r>
              <a:rPr lang="nb-NO" dirty="0" err="1" smtClean="0">
                <a:solidFill>
                  <a:srgbClr val="00B0F0"/>
                </a:solidFill>
              </a:rPr>
              <a:t>Feeding</a:t>
            </a:r>
            <a:r>
              <a:rPr lang="nb-NO" dirty="0" smtClean="0">
                <a:solidFill>
                  <a:srgbClr val="00B0F0"/>
                </a:solidFill>
              </a:rPr>
              <a:t> </a:t>
            </a:r>
            <a:r>
              <a:rPr lang="nb-NO" dirty="0" err="1" smtClean="0">
                <a:solidFill>
                  <a:srgbClr val="00B0F0"/>
                </a:solidFill>
              </a:rPr>
              <a:t>ecology</a:t>
            </a:r>
            <a:r>
              <a:rPr lang="nb-NO" dirty="0" smtClean="0">
                <a:solidFill>
                  <a:srgbClr val="00B0F0"/>
                </a:solidFill>
              </a:rPr>
              <a:t> </a:t>
            </a:r>
            <a:r>
              <a:rPr lang="nb-NO" dirty="0" err="1" smtClean="0">
                <a:solidFill>
                  <a:srgbClr val="00B0F0"/>
                </a:solidFill>
              </a:rPr>
              <a:t>of</a:t>
            </a:r>
            <a:r>
              <a:rPr lang="nb-NO" dirty="0" smtClean="0">
                <a:solidFill>
                  <a:srgbClr val="00B0F0"/>
                </a:solidFill>
              </a:rPr>
              <a:t> </a:t>
            </a:r>
            <a:r>
              <a:rPr lang="nb-NO" dirty="0" err="1" smtClean="0">
                <a:solidFill>
                  <a:srgbClr val="00B0F0"/>
                </a:solidFill>
              </a:rPr>
              <a:t>African</a:t>
            </a:r>
            <a:r>
              <a:rPr lang="nb-NO" dirty="0" smtClean="0">
                <a:solidFill>
                  <a:srgbClr val="00B0F0"/>
                </a:solidFill>
              </a:rPr>
              <a:t> </a:t>
            </a:r>
            <a:r>
              <a:rPr lang="nb-NO" dirty="0" err="1" smtClean="0">
                <a:solidFill>
                  <a:srgbClr val="00B0F0"/>
                </a:solidFill>
              </a:rPr>
              <a:t>wolves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6AFECA-CED0-49C5-92A5-F25D4A3A58B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540934"/>
            <a:ext cx="3581400" cy="3581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1447800"/>
            <a:ext cx="3134436" cy="4038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6935" y="2743200"/>
            <a:ext cx="3276600" cy="218439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476571" y="5176314"/>
            <a:ext cx="7391400" cy="273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Rodents killed by  local community using </a:t>
            </a:r>
            <a:r>
              <a:rPr lang="en-US" sz="1100" b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indegenous</a:t>
            </a: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methods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03" y="5449787"/>
            <a:ext cx="877252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71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6AFECA-CED0-49C5-92A5-F25D4A3A58B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14400"/>
            <a:ext cx="3429000" cy="24773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8358" y="1740757"/>
            <a:ext cx="5823885" cy="40314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724" y="-8238"/>
            <a:ext cx="8492464" cy="12436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475" y="5602288"/>
            <a:ext cx="877252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1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Custom 2">
      <a:dk1>
        <a:srgbClr val="0E331F"/>
      </a:dk1>
      <a:lt1>
        <a:srgbClr val="FFFFFF"/>
      </a:lt1>
      <a:dk2>
        <a:srgbClr val="0E331F"/>
      </a:dk2>
      <a:lt2>
        <a:srgbClr val="F3EEC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E331F"/>
      </a:hlink>
      <a:folHlink>
        <a:srgbClr val="A0CE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HD ppt sepetember 28.potx" id="{44E060BB-FC46-4B12-A75F-46520131D40E}" vid="{26A2E54A-3796-4BAB-BC9E-842215B89ED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HD ppt sepetember 28.potx" id="{44E060BB-FC46-4B12-A75F-46520131D40E}" vid="{0FAD98AB-9358-44BA-9470-E14BB0A3824F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PHD ppt sepetember 28</Template>
  <TotalTime>2333</TotalTime>
  <Words>472</Words>
  <Application>Microsoft Office PowerPoint</Application>
  <PresentationFormat>On-screen Show (4:3)</PresentationFormat>
  <Paragraphs>120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ＭＳ Ｐゴシック</vt:lpstr>
      <vt:lpstr>SimSun</vt:lpstr>
      <vt:lpstr>Arial</vt:lpstr>
      <vt:lpstr>Arial Black</vt:lpstr>
      <vt:lpstr>Calibri</vt:lpstr>
      <vt:lpstr>Calibri Light</vt:lpstr>
      <vt:lpstr>Eras Bold ITC</vt:lpstr>
      <vt:lpstr>Times New Roman</vt:lpstr>
      <vt:lpstr>1_Office Theme</vt:lpstr>
      <vt:lpstr>Office Theme</vt:lpstr>
      <vt:lpstr>2_Office Theme</vt:lpstr>
      <vt:lpstr>Ecology of African and Ethiopian wolves presentation on world Jackal day</vt:lpstr>
      <vt:lpstr>PowerPoint Presentation</vt:lpstr>
      <vt:lpstr>Newly discovered African wolf Study </vt:lpstr>
      <vt:lpstr>PowerPoint Presentation</vt:lpstr>
      <vt:lpstr>PowerPoint Presentation</vt:lpstr>
      <vt:lpstr>PowerPoint Presentation</vt:lpstr>
      <vt:lpstr>African wolf and Jackals distribtuion in Africa </vt:lpstr>
      <vt:lpstr>Feeding ecology of African wolves</vt:lpstr>
      <vt:lpstr>PowerPoint Presentation</vt:lpstr>
      <vt:lpstr>AW Habitat use and Activity pattern </vt:lpstr>
      <vt:lpstr>Activity pattern</vt:lpstr>
      <vt:lpstr>Human African Wolf Conflict</vt:lpstr>
      <vt:lpstr>February to April were the highest predation season</vt:lpstr>
      <vt:lpstr>Methods used to study African wolf: COLLARING </vt:lpstr>
      <vt:lpstr>Camera trap</vt:lpstr>
      <vt:lpstr>Call-up Methods</vt:lpstr>
      <vt:lpstr>ECOLOGY OF ETHIOPIAN WOLF</vt:lpstr>
      <vt:lpstr>PowerPoint Presentation</vt:lpstr>
      <vt:lpstr>DIET specialist </vt:lpstr>
      <vt:lpstr>Giant mole rat ((Tachyoryctes macrocephalus)):  the major diet of EWs on Bale mountains</vt:lpstr>
      <vt:lpstr>PowerPoint Presentation</vt:lpstr>
      <vt:lpstr>Reproduction</vt:lpstr>
      <vt:lpstr>African wolf and Ethiopian wolf interaction</vt:lpstr>
      <vt:lpstr>PowerPoint Presentation</vt:lpstr>
      <vt:lpstr>The two wolf species fight to defend their homerange  From the total recorded  interactions (N=82) 93.9% were agonistic 6.1% neutral  </vt:lpstr>
      <vt:lpstr>Major threats of Ethioian wolf</vt:lpstr>
      <vt:lpstr>PowerPoint Presentation</vt:lpstr>
      <vt:lpstr>PowerPoint Presentation</vt:lpstr>
      <vt:lpstr>PowerPoint Presentation</vt:lpstr>
    </vt:vector>
  </TitlesOfParts>
  <Company>Universitetet i Oslo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Tariku Mekonnen Gutema</dc:creator>
  <cp:lastModifiedBy>Tariku Mekonnen Gutema</cp:lastModifiedBy>
  <cp:revision>132</cp:revision>
  <cp:lastPrinted>2020-09-24T19:28:50Z</cp:lastPrinted>
  <dcterms:created xsi:type="dcterms:W3CDTF">2020-09-28T16:18:05Z</dcterms:created>
  <dcterms:modified xsi:type="dcterms:W3CDTF">2024-04-24T11:54:11Z</dcterms:modified>
</cp:coreProperties>
</file>